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5" r:id="rId6"/>
    <p:sldId id="281" r:id="rId7"/>
    <p:sldId id="261" r:id="rId8"/>
    <p:sldId id="267" r:id="rId9"/>
    <p:sldId id="276" r:id="rId10"/>
    <p:sldId id="277" r:id="rId11"/>
    <p:sldId id="282" r:id="rId12"/>
    <p:sldId id="290" r:id="rId13"/>
    <p:sldId id="298" r:id="rId14"/>
    <p:sldId id="283" r:id="rId15"/>
    <p:sldId id="291" r:id="rId16"/>
    <p:sldId id="292" r:id="rId17"/>
    <p:sldId id="296" r:id="rId18"/>
    <p:sldId id="295" r:id="rId19"/>
    <p:sldId id="279" r:id="rId20"/>
    <p:sldId id="285" r:id="rId21"/>
    <p:sldId id="297" r:id="rId22"/>
    <p:sldId id="299" r:id="rId23"/>
    <p:sldId id="289" r:id="rId24"/>
    <p:sldId id="293" r:id="rId25"/>
    <p:sldId id="288" r:id="rId26"/>
    <p:sldId id="286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0660" autoAdjust="0"/>
  </p:normalViewPr>
  <p:slideViewPr>
    <p:cSldViewPr snapToGrid="0" showGuides="1">
      <p:cViewPr>
        <p:scale>
          <a:sx n="150" d="100"/>
          <a:sy n="150" d="100"/>
        </p:scale>
        <p:origin x="9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4773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48CA18-B6A3-420C-9737-4B017A466E2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9C49DFA-B628-4FDA-9B1E-B41D857A6ECC}">
      <dgm:prSet phldrT="[Text]"/>
      <dgm:spPr/>
      <dgm:t>
        <a:bodyPr/>
        <a:lstStyle/>
        <a:p>
          <a:r>
            <a:rPr lang="de-CH" dirty="0"/>
            <a:t>Sequence/Parameter Definition</a:t>
          </a:r>
        </a:p>
      </dgm:t>
    </dgm:pt>
    <dgm:pt modelId="{054C74B7-ECF9-47E5-8D8A-E7BEF8C3E932}" type="parTrans" cxnId="{3CD5864C-5778-4D8C-86B6-DA2AECE012BB}">
      <dgm:prSet/>
      <dgm:spPr/>
      <dgm:t>
        <a:bodyPr/>
        <a:lstStyle/>
        <a:p>
          <a:endParaRPr lang="de-CH"/>
        </a:p>
      </dgm:t>
    </dgm:pt>
    <dgm:pt modelId="{F41BB490-00C8-40FB-A687-C1FB4CE18277}" type="sibTrans" cxnId="{3CD5864C-5778-4D8C-86B6-DA2AECE012BB}">
      <dgm:prSet/>
      <dgm:spPr/>
      <dgm:t>
        <a:bodyPr/>
        <a:lstStyle/>
        <a:p>
          <a:endParaRPr lang="de-CH"/>
        </a:p>
      </dgm:t>
    </dgm:pt>
    <dgm:pt modelId="{D89E6188-CF19-449C-A7F9-E8219E47DC46}">
      <dgm:prSet phldrT="[Text]"/>
      <dgm:spPr/>
      <dgm:t>
        <a:bodyPr/>
        <a:lstStyle/>
        <a:p>
          <a:r>
            <a:rPr lang="de-CH" dirty="0"/>
            <a:t>Visualization</a:t>
          </a:r>
        </a:p>
      </dgm:t>
    </dgm:pt>
    <dgm:pt modelId="{3F2705BD-7D87-4057-8EA2-EB56A5D78401}" type="parTrans" cxnId="{A8C08B41-AEC1-4992-ABD9-37116A8DA198}">
      <dgm:prSet/>
      <dgm:spPr/>
      <dgm:t>
        <a:bodyPr/>
        <a:lstStyle/>
        <a:p>
          <a:endParaRPr lang="de-CH"/>
        </a:p>
      </dgm:t>
    </dgm:pt>
    <dgm:pt modelId="{1AFDCFFE-1511-4F49-8082-E998070FC851}" type="sibTrans" cxnId="{A8C08B41-AEC1-4992-ABD9-37116A8DA198}">
      <dgm:prSet/>
      <dgm:spPr/>
      <dgm:t>
        <a:bodyPr/>
        <a:lstStyle/>
        <a:p>
          <a:endParaRPr lang="de-CH"/>
        </a:p>
      </dgm:t>
    </dgm:pt>
    <dgm:pt modelId="{B5DBC024-C0DC-4BC6-A578-0630C7241E9D}">
      <dgm:prSet phldrT="[Text]"/>
      <dgm:spPr/>
      <dgm:t>
        <a:bodyPr/>
        <a:lstStyle/>
        <a:p>
          <a:r>
            <a:rPr lang="de-CH" dirty="0"/>
            <a:t>Execute</a:t>
          </a:r>
        </a:p>
      </dgm:t>
    </dgm:pt>
    <dgm:pt modelId="{AB57EE74-B48B-4838-BBA7-C7DCD6312E02}" type="parTrans" cxnId="{AC3109D5-A247-427C-8DEE-47F848419C33}">
      <dgm:prSet/>
      <dgm:spPr/>
      <dgm:t>
        <a:bodyPr/>
        <a:lstStyle/>
        <a:p>
          <a:endParaRPr lang="de-CH"/>
        </a:p>
      </dgm:t>
    </dgm:pt>
    <dgm:pt modelId="{6FB18A93-7793-462E-8CB1-60E02930E9EC}" type="sibTrans" cxnId="{AC3109D5-A247-427C-8DEE-47F848419C33}">
      <dgm:prSet/>
      <dgm:spPr/>
      <dgm:t>
        <a:bodyPr/>
        <a:lstStyle/>
        <a:p>
          <a:endParaRPr lang="de-CH"/>
        </a:p>
      </dgm:t>
    </dgm:pt>
    <dgm:pt modelId="{ECD19AFB-0BD3-4669-9F4E-CDA5768EABC8}">
      <dgm:prSet phldrT="[Text]"/>
      <dgm:spPr/>
      <dgm:t>
        <a:bodyPr/>
        <a:lstStyle/>
        <a:p>
          <a:r>
            <a:rPr lang="de-CH" dirty="0"/>
            <a:t>Result Collection</a:t>
          </a:r>
        </a:p>
      </dgm:t>
    </dgm:pt>
    <dgm:pt modelId="{20AE020E-CB04-43CB-9FFF-B44F1F30DD47}" type="parTrans" cxnId="{3BC08106-663C-4CF2-887D-0C6394856782}">
      <dgm:prSet/>
      <dgm:spPr/>
      <dgm:t>
        <a:bodyPr/>
        <a:lstStyle/>
        <a:p>
          <a:endParaRPr lang="de-CH"/>
        </a:p>
      </dgm:t>
    </dgm:pt>
    <dgm:pt modelId="{FEE728FB-7C9F-4408-BDAD-1A1EDFC3FC37}" type="sibTrans" cxnId="{3BC08106-663C-4CF2-887D-0C6394856782}">
      <dgm:prSet/>
      <dgm:spPr/>
      <dgm:t>
        <a:bodyPr/>
        <a:lstStyle/>
        <a:p>
          <a:endParaRPr lang="de-CH"/>
        </a:p>
      </dgm:t>
    </dgm:pt>
    <dgm:pt modelId="{FF57A9D8-974D-408A-AC58-A3B4EF47C06D}">
      <dgm:prSet phldrT="[Text]"/>
      <dgm:spPr/>
      <dgm:t>
        <a:bodyPr/>
        <a:lstStyle/>
        <a:p>
          <a:r>
            <a:rPr lang="de-CH" dirty="0"/>
            <a:t>Data Analysis</a:t>
          </a:r>
        </a:p>
      </dgm:t>
    </dgm:pt>
    <dgm:pt modelId="{DAADE71D-6603-456D-B5E6-B20B8C7F9BB5}" type="parTrans" cxnId="{3DF89240-752E-4957-BC66-8B7544437D8E}">
      <dgm:prSet/>
      <dgm:spPr/>
      <dgm:t>
        <a:bodyPr/>
        <a:lstStyle/>
        <a:p>
          <a:endParaRPr lang="de-CH"/>
        </a:p>
      </dgm:t>
    </dgm:pt>
    <dgm:pt modelId="{341B80EE-A56F-40BC-9487-AA3676AB81E7}" type="sibTrans" cxnId="{3DF89240-752E-4957-BC66-8B7544437D8E}">
      <dgm:prSet/>
      <dgm:spPr/>
      <dgm:t>
        <a:bodyPr/>
        <a:lstStyle/>
        <a:p>
          <a:endParaRPr lang="de-CH"/>
        </a:p>
      </dgm:t>
    </dgm:pt>
    <dgm:pt modelId="{D544E294-3F3A-4685-9C84-C2434A86B580}" type="pres">
      <dgm:prSet presAssocID="{0448CA18-B6A3-420C-9737-4B017A466E2C}" presName="Name0" presStyleCnt="0">
        <dgm:presLayoutVars>
          <dgm:dir/>
          <dgm:resizeHandles val="exact"/>
        </dgm:presLayoutVars>
      </dgm:prSet>
      <dgm:spPr/>
    </dgm:pt>
    <dgm:pt modelId="{61B09C86-0D93-422D-BEE2-09A5128C615F}" type="pres">
      <dgm:prSet presAssocID="{49C49DFA-B628-4FDA-9B1E-B41D857A6ECC}" presName="node" presStyleLbl="node1" presStyleIdx="0" presStyleCnt="5">
        <dgm:presLayoutVars>
          <dgm:bulletEnabled val="1"/>
        </dgm:presLayoutVars>
      </dgm:prSet>
      <dgm:spPr/>
    </dgm:pt>
    <dgm:pt modelId="{D8CD4E8C-94BB-42AB-8053-A2F5BB446905}" type="pres">
      <dgm:prSet presAssocID="{F41BB490-00C8-40FB-A687-C1FB4CE18277}" presName="sibTrans" presStyleLbl="sibTrans2D1" presStyleIdx="0" presStyleCnt="4"/>
      <dgm:spPr/>
    </dgm:pt>
    <dgm:pt modelId="{E3855C18-A313-4CD5-9B23-6A4C3E5E2B82}" type="pres">
      <dgm:prSet presAssocID="{F41BB490-00C8-40FB-A687-C1FB4CE18277}" presName="connectorText" presStyleLbl="sibTrans2D1" presStyleIdx="0" presStyleCnt="4"/>
      <dgm:spPr/>
    </dgm:pt>
    <dgm:pt modelId="{38335BE8-BBB9-4DEE-833D-FB184864F3E8}" type="pres">
      <dgm:prSet presAssocID="{D89E6188-CF19-449C-A7F9-E8219E47DC46}" presName="node" presStyleLbl="node1" presStyleIdx="1" presStyleCnt="5">
        <dgm:presLayoutVars>
          <dgm:bulletEnabled val="1"/>
        </dgm:presLayoutVars>
      </dgm:prSet>
      <dgm:spPr/>
    </dgm:pt>
    <dgm:pt modelId="{7F5AB81F-8A7D-42DA-A587-BD35EB397AE2}" type="pres">
      <dgm:prSet presAssocID="{1AFDCFFE-1511-4F49-8082-E998070FC851}" presName="sibTrans" presStyleLbl="sibTrans2D1" presStyleIdx="1" presStyleCnt="4"/>
      <dgm:spPr/>
    </dgm:pt>
    <dgm:pt modelId="{BF69AB6E-EF52-4577-B6B4-2D43B5451AED}" type="pres">
      <dgm:prSet presAssocID="{1AFDCFFE-1511-4F49-8082-E998070FC851}" presName="connectorText" presStyleLbl="sibTrans2D1" presStyleIdx="1" presStyleCnt="4"/>
      <dgm:spPr/>
    </dgm:pt>
    <dgm:pt modelId="{0C9C324F-5EE4-423E-A17E-0A92AC8BEAE3}" type="pres">
      <dgm:prSet presAssocID="{B5DBC024-C0DC-4BC6-A578-0630C7241E9D}" presName="node" presStyleLbl="node1" presStyleIdx="2" presStyleCnt="5">
        <dgm:presLayoutVars>
          <dgm:bulletEnabled val="1"/>
        </dgm:presLayoutVars>
      </dgm:prSet>
      <dgm:spPr/>
    </dgm:pt>
    <dgm:pt modelId="{77E6BAC0-0E3E-4EDF-B660-3BE1E3EFEC67}" type="pres">
      <dgm:prSet presAssocID="{6FB18A93-7793-462E-8CB1-60E02930E9EC}" presName="sibTrans" presStyleLbl="sibTrans2D1" presStyleIdx="2" presStyleCnt="4"/>
      <dgm:spPr/>
    </dgm:pt>
    <dgm:pt modelId="{6809100B-E84C-41DE-9B35-46269CD2EB91}" type="pres">
      <dgm:prSet presAssocID="{6FB18A93-7793-462E-8CB1-60E02930E9EC}" presName="connectorText" presStyleLbl="sibTrans2D1" presStyleIdx="2" presStyleCnt="4"/>
      <dgm:spPr/>
    </dgm:pt>
    <dgm:pt modelId="{6E6DC935-3233-4BBB-B624-A9E75FF801F3}" type="pres">
      <dgm:prSet presAssocID="{ECD19AFB-0BD3-4669-9F4E-CDA5768EABC8}" presName="node" presStyleLbl="node1" presStyleIdx="3" presStyleCnt="5">
        <dgm:presLayoutVars>
          <dgm:bulletEnabled val="1"/>
        </dgm:presLayoutVars>
      </dgm:prSet>
      <dgm:spPr/>
    </dgm:pt>
    <dgm:pt modelId="{A8428084-D187-4B21-B80D-93216DC3AC1B}" type="pres">
      <dgm:prSet presAssocID="{FEE728FB-7C9F-4408-BDAD-1A1EDFC3FC37}" presName="sibTrans" presStyleLbl="sibTrans2D1" presStyleIdx="3" presStyleCnt="4"/>
      <dgm:spPr/>
    </dgm:pt>
    <dgm:pt modelId="{00FE9517-DF64-49CA-8765-C07040CAD17D}" type="pres">
      <dgm:prSet presAssocID="{FEE728FB-7C9F-4408-BDAD-1A1EDFC3FC37}" presName="connectorText" presStyleLbl="sibTrans2D1" presStyleIdx="3" presStyleCnt="4"/>
      <dgm:spPr/>
    </dgm:pt>
    <dgm:pt modelId="{2B004313-67CB-4B96-B15B-E2F17D0E646F}" type="pres">
      <dgm:prSet presAssocID="{FF57A9D8-974D-408A-AC58-A3B4EF47C06D}" presName="node" presStyleLbl="node1" presStyleIdx="4" presStyleCnt="5">
        <dgm:presLayoutVars>
          <dgm:bulletEnabled val="1"/>
        </dgm:presLayoutVars>
      </dgm:prSet>
      <dgm:spPr/>
    </dgm:pt>
  </dgm:ptLst>
  <dgm:cxnLst>
    <dgm:cxn modelId="{3BC08106-663C-4CF2-887D-0C6394856782}" srcId="{0448CA18-B6A3-420C-9737-4B017A466E2C}" destId="{ECD19AFB-0BD3-4669-9F4E-CDA5768EABC8}" srcOrd="3" destOrd="0" parTransId="{20AE020E-CB04-43CB-9FFF-B44F1F30DD47}" sibTransId="{FEE728FB-7C9F-4408-BDAD-1A1EDFC3FC37}"/>
    <dgm:cxn modelId="{EA46BA0B-B18A-457E-9F08-2B7F49973AAE}" type="presOf" srcId="{B5DBC024-C0DC-4BC6-A578-0630C7241E9D}" destId="{0C9C324F-5EE4-423E-A17E-0A92AC8BEAE3}" srcOrd="0" destOrd="0" presId="urn:microsoft.com/office/officeart/2005/8/layout/process1"/>
    <dgm:cxn modelId="{3DF89240-752E-4957-BC66-8B7544437D8E}" srcId="{0448CA18-B6A3-420C-9737-4B017A466E2C}" destId="{FF57A9D8-974D-408A-AC58-A3B4EF47C06D}" srcOrd="4" destOrd="0" parTransId="{DAADE71D-6603-456D-B5E6-B20B8C7F9BB5}" sibTransId="{341B80EE-A56F-40BC-9487-AA3676AB81E7}"/>
    <dgm:cxn modelId="{A8C08B41-AEC1-4992-ABD9-37116A8DA198}" srcId="{0448CA18-B6A3-420C-9737-4B017A466E2C}" destId="{D89E6188-CF19-449C-A7F9-E8219E47DC46}" srcOrd="1" destOrd="0" parTransId="{3F2705BD-7D87-4057-8EA2-EB56A5D78401}" sibTransId="{1AFDCFFE-1511-4F49-8082-E998070FC851}"/>
    <dgm:cxn modelId="{67177C68-84EE-4745-B622-DF261C427505}" type="presOf" srcId="{49C49DFA-B628-4FDA-9B1E-B41D857A6ECC}" destId="{61B09C86-0D93-422D-BEE2-09A5128C615F}" srcOrd="0" destOrd="0" presId="urn:microsoft.com/office/officeart/2005/8/layout/process1"/>
    <dgm:cxn modelId="{3CD5864C-5778-4D8C-86B6-DA2AECE012BB}" srcId="{0448CA18-B6A3-420C-9737-4B017A466E2C}" destId="{49C49DFA-B628-4FDA-9B1E-B41D857A6ECC}" srcOrd="0" destOrd="0" parTransId="{054C74B7-ECF9-47E5-8D8A-E7BEF8C3E932}" sibTransId="{F41BB490-00C8-40FB-A687-C1FB4CE18277}"/>
    <dgm:cxn modelId="{FCFED951-8958-42DB-8784-64D2B87ECB05}" type="presOf" srcId="{6FB18A93-7793-462E-8CB1-60E02930E9EC}" destId="{6809100B-E84C-41DE-9B35-46269CD2EB91}" srcOrd="1" destOrd="0" presId="urn:microsoft.com/office/officeart/2005/8/layout/process1"/>
    <dgm:cxn modelId="{B6CA6759-10A6-49D4-8A15-DF8E4AA7A283}" type="presOf" srcId="{FF57A9D8-974D-408A-AC58-A3B4EF47C06D}" destId="{2B004313-67CB-4B96-B15B-E2F17D0E646F}" srcOrd="0" destOrd="0" presId="urn:microsoft.com/office/officeart/2005/8/layout/process1"/>
    <dgm:cxn modelId="{2718AD59-4817-449C-908E-23262B13BAFE}" type="presOf" srcId="{1AFDCFFE-1511-4F49-8082-E998070FC851}" destId="{BF69AB6E-EF52-4577-B6B4-2D43B5451AED}" srcOrd="1" destOrd="0" presId="urn:microsoft.com/office/officeart/2005/8/layout/process1"/>
    <dgm:cxn modelId="{68082C81-A3A9-464C-AF0C-BD74CBE74046}" type="presOf" srcId="{ECD19AFB-0BD3-4669-9F4E-CDA5768EABC8}" destId="{6E6DC935-3233-4BBB-B624-A9E75FF801F3}" srcOrd="0" destOrd="0" presId="urn:microsoft.com/office/officeart/2005/8/layout/process1"/>
    <dgm:cxn modelId="{A0615A9A-813F-4CEC-99E8-A47F7A9163A0}" type="presOf" srcId="{FEE728FB-7C9F-4408-BDAD-1A1EDFC3FC37}" destId="{00FE9517-DF64-49CA-8765-C07040CAD17D}" srcOrd="1" destOrd="0" presId="urn:microsoft.com/office/officeart/2005/8/layout/process1"/>
    <dgm:cxn modelId="{AE703EA7-49F5-4C53-82C7-2EF26C0791BA}" type="presOf" srcId="{D89E6188-CF19-449C-A7F9-E8219E47DC46}" destId="{38335BE8-BBB9-4DEE-833D-FB184864F3E8}" srcOrd="0" destOrd="0" presId="urn:microsoft.com/office/officeart/2005/8/layout/process1"/>
    <dgm:cxn modelId="{68B15BC2-9326-43B4-A243-0AA7B6B6B693}" type="presOf" srcId="{F41BB490-00C8-40FB-A687-C1FB4CE18277}" destId="{D8CD4E8C-94BB-42AB-8053-A2F5BB446905}" srcOrd="0" destOrd="0" presId="urn:microsoft.com/office/officeart/2005/8/layout/process1"/>
    <dgm:cxn modelId="{C99286CF-7F70-4E46-AD82-048E684C10CA}" type="presOf" srcId="{6FB18A93-7793-462E-8CB1-60E02930E9EC}" destId="{77E6BAC0-0E3E-4EDF-B660-3BE1E3EFEC67}" srcOrd="0" destOrd="0" presId="urn:microsoft.com/office/officeart/2005/8/layout/process1"/>
    <dgm:cxn modelId="{AC3109D5-A247-427C-8DEE-47F848419C33}" srcId="{0448CA18-B6A3-420C-9737-4B017A466E2C}" destId="{B5DBC024-C0DC-4BC6-A578-0630C7241E9D}" srcOrd="2" destOrd="0" parTransId="{AB57EE74-B48B-4838-BBA7-C7DCD6312E02}" sibTransId="{6FB18A93-7793-462E-8CB1-60E02930E9EC}"/>
    <dgm:cxn modelId="{374C72D5-E6F5-4E3B-95F4-687D80608A91}" type="presOf" srcId="{FEE728FB-7C9F-4408-BDAD-1A1EDFC3FC37}" destId="{A8428084-D187-4B21-B80D-93216DC3AC1B}" srcOrd="0" destOrd="0" presId="urn:microsoft.com/office/officeart/2005/8/layout/process1"/>
    <dgm:cxn modelId="{04B805D8-D8FC-456F-AC41-86DC3CFBE0C8}" type="presOf" srcId="{F41BB490-00C8-40FB-A687-C1FB4CE18277}" destId="{E3855C18-A313-4CD5-9B23-6A4C3E5E2B82}" srcOrd="1" destOrd="0" presId="urn:microsoft.com/office/officeart/2005/8/layout/process1"/>
    <dgm:cxn modelId="{6EAB1DE8-B64C-4CF6-98C6-7448F339B8B2}" type="presOf" srcId="{0448CA18-B6A3-420C-9737-4B017A466E2C}" destId="{D544E294-3F3A-4685-9C84-C2434A86B580}" srcOrd="0" destOrd="0" presId="urn:microsoft.com/office/officeart/2005/8/layout/process1"/>
    <dgm:cxn modelId="{3BACC6E8-1DAC-41AE-AF01-329F76ABFF2B}" type="presOf" srcId="{1AFDCFFE-1511-4F49-8082-E998070FC851}" destId="{7F5AB81F-8A7D-42DA-A587-BD35EB397AE2}" srcOrd="0" destOrd="0" presId="urn:microsoft.com/office/officeart/2005/8/layout/process1"/>
    <dgm:cxn modelId="{499FE10E-079E-46E2-A722-DD4B52DFC988}" type="presParOf" srcId="{D544E294-3F3A-4685-9C84-C2434A86B580}" destId="{61B09C86-0D93-422D-BEE2-09A5128C615F}" srcOrd="0" destOrd="0" presId="urn:microsoft.com/office/officeart/2005/8/layout/process1"/>
    <dgm:cxn modelId="{6186A0EE-D291-4C65-8410-71E953DA374C}" type="presParOf" srcId="{D544E294-3F3A-4685-9C84-C2434A86B580}" destId="{D8CD4E8C-94BB-42AB-8053-A2F5BB446905}" srcOrd="1" destOrd="0" presId="urn:microsoft.com/office/officeart/2005/8/layout/process1"/>
    <dgm:cxn modelId="{F2FA78BA-7F1F-48AD-8C5A-2F6AD20E6564}" type="presParOf" srcId="{D8CD4E8C-94BB-42AB-8053-A2F5BB446905}" destId="{E3855C18-A313-4CD5-9B23-6A4C3E5E2B82}" srcOrd="0" destOrd="0" presId="urn:microsoft.com/office/officeart/2005/8/layout/process1"/>
    <dgm:cxn modelId="{D8F89568-B91F-4F4F-8EF6-EF9A3162416E}" type="presParOf" srcId="{D544E294-3F3A-4685-9C84-C2434A86B580}" destId="{38335BE8-BBB9-4DEE-833D-FB184864F3E8}" srcOrd="2" destOrd="0" presId="urn:microsoft.com/office/officeart/2005/8/layout/process1"/>
    <dgm:cxn modelId="{893C0E70-266C-4439-B067-BB14C69F1645}" type="presParOf" srcId="{D544E294-3F3A-4685-9C84-C2434A86B580}" destId="{7F5AB81F-8A7D-42DA-A587-BD35EB397AE2}" srcOrd="3" destOrd="0" presId="urn:microsoft.com/office/officeart/2005/8/layout/process1"/>
    <dgm:cxn modelId="{3DBEB60C-2215-4471-8C14-893A2DDCF940}" type="presParOf" srcId="{7F5AB81F-8A7D-42DA-A587-BD35EB397AE2}" destId="{BF69AB6E-EF52-4577-B6B4-2D43B5451AED}" srcOrd="0" destOrd="0" presId="urn:microsoft.com/office/officeart/2005/8/layout/process1"/>
    <dgm:cxn modelId="{29F80524-E63D-4D50-8D3F-947D2F04E12B}" type="presParOf" srcId="{D544E294-3F3A-4685-9C84-C2434A86B580}" destId="{0C9C324F-5EE4-423E-A17E-0A92AC8BEAE3}" srcOrd="4" destOrd="0" presId="urn:microsoft.com/office/officeart/2005/8/layout/process1"/>
    <dgm:cxn modelId="{3208AFC9-AF7C-4F50-91F3-A7C018E5B8AF}" type="presParOf" srcId="{D544E294-3F3A-4685-9C84-C2434A86B580}" destId="{77E6BAC0-0E3E-4EDF-B660-3BE1E3EFEC67}" srcOrd="5" destOrd="0" presId="urn:microsoft.com/office/officeart/2005/8/layout/process1"/>
    <dgm:cxn modelId="{14FB5529-8B3E-4B91-81E2-1179C0466B8A}" type="presParOf" srcId="{77E6BAC0-0E3E-4EDF-B660-3BE1E3EFEC67}" destId="{6809100B-E84C-41DE-9B35-46269CD2EB91}" srcOrd="0" destOrd="0" presId="urn:microsoft.com/office/officeart/2005/8/layout/process1"/>
    <dgm:cxn modelId="{522B5633-A09D-470B-8612-93133F0B8E23}" type="presParOf" srcId="{D544E294-3F3A-4685-9C84-C2434A86B580}" destId="{6E6DC935-3233-4BBB-B624-A9E75FF801F3}" srcOrd="6" destOrd="0" presId="urn:microsoft.com/office/officeart/2005/8/layout/process1"/>
    <dgm:cxn modelId="{6E10B9F7-6D2F-44EC-96D7-B93832283288}" type="presParOf" srcId="{D544E294-3F3A-4685-9C84-C2434A86B580}" destId="{A8428084-D187-4B21-B80D-93216DC3AC1B}" srcOrd="7" destOrd="0" presId="urn:microsoft.com/office/officeart/2005/8/layout/process1"/>
    <dgm:cxn modelId="{3649A966-96A1-4D49-A94F-DE4CD0A3E752}" type="presParOf" srcId="{A8428084-D187-4B21-B80D-93216DC3AC1B}" destId="{00FE9517-DF64-49CA-8765-C07040CAD17D}" srcOrd="0" destOrd="0" presId="urn:microsoft.com/office/officeart/2005/8/layout/process1"/>
    <dgm:cxn modelId="{5D1C10A6-913F-4BCE-9972-F2073012F915}" type="presParOf" srcId="{D544E294-3F3A-4685-9C84-C2434A86B580}" destId="{2B004313-67CB-4B96-B15B-E2F17D0E646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B09C86-0D93-422D-BEE2-09A5128C615F}">
      <dsp:nvSpPr>
        <dsp:cNvPr id="0" name=""/>
        <dsp:cNvSpPr/>
      </dsp:nvSpPr>
      <dsp:spPr>
        <a:xfrm>
          <a:off x="4873" y="627191"/>
          <a:ext cx="1510656" cy="9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kern="1200" dirty="0"/>
            <a:t>Sequence/Parameter Definition</a:t>
          </a:r>
        </a:p>
      </dsp:txBody>
      <dsp:txXfrm>
        <a:off x="31420" y="653738"/>
        <a:ext cx="1457562" cy="853299"/>
      </dsp:txXfrm>
    </dsp:sp>
    <dsp:sp modelId="{D8CD4E8C-94BB-42AB-8053-A2F5BB446905}">
      <dsp:nvSpPr>
        <dsp:cNvPr id="0" name=""/>
        <dsp:cNvSpPr/>
      </dsp:nvSpPr>
      <dsp:spPr>
        <a:xfrm>
          <a:off x="1666595" y="893066"/>
          <a:ext cx="320259" cy="374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900" kern="1200"/>
        </a:p>
      </dsp:txBody>
      <dsp:txXfrm>
        <a:off x="1666595" y="967994"/>
        <a:ext cx="224181" cy="224786"/>
      </dsp:txXfrm>
    </dsp:sp>
    <dsp:sp modelId="{38335BE8-BBB9-4DEE-833D-FB184864F3E8}">
      <dsp:nvSpPr>
        <dsp:cNvPr id="0" name=""/>
        <dsp:cNvSpPr/>
      </dsp:nvSpPr>
      <dsp:spPr>
        <a:xfrm>
          <a:off x="2119792" y="627191"/>
          <a:ext cx="1510656" cy="9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kern="1200" dirty="0"/>
            <a:t>Visualization</a:t>
          </a:r>
        </a:p>
      </dsp:txBody>
      <dsp:txXfrm>
        <a:off x="2146339" y="653738"/>
        <a:ext cx="1457562" cy="853299"/>
      </dsp:txXfrm>
    </dsp:sp>
    <dsp:sp modelId="{7F5AB81F-8A7D-42DA-A587-BD35EB397AE2}">
      <dsp:nvSpPr>
        <dsp:cNvPr id="0" name=""/>
        <dsp:cNvSpPr/>
      </dsp:nvSpPr>
      <dsp:spPr>
        <a:xfrm>
          <a:off x="3781514" y="893066"/>
          <a:ext cx="320259" cy="374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900" kern="1200"/>
        </a:p>
      </dsp:txBody>
      <dsp:txXfrm>
        <a:off x="3781514" y="967994"/>
        <a:ext cx="224181" cy="224786"/>
      </dsp:txXfrm>
    </dsp:sp>
    <dsp:sp modelId="{0C9C324F-5EE4-423E-A17E-0A92AC8BEAE3}">
      <dsp:nvSpPr>
        <dsp:cNvPr id="0" name=""/>
        <dsp:cNvSpPr/>
      </dsp:nvSpPr>
      <dsp:spPr>
        <a:xfrm>
          <a:off x="4234711" y="627191"/>
          <a:ext cx="1510656" cy="9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kern="1200" dirty="0"/>
            <a:t>Execute</a:t>
          </a:r>
        </a:p>
      </dsp:txBody>
      <dsp:txXfrm>
        <a:off x="4261258" y="653738"/>
        <a:ext cx="1457562" cy="853299"/>
      </dsp:txXfrm>
    </dsp:sp>
    <dsp:sp modelId="{77E6BAC0-0E3E-4EDF-B660-3BE1E3EFEC67}">
      <dsp:nvSpPr>
        <dsp:cNvPr id="0" name=""/>
        <dsp:cNvSpPr/>
      </dsp:nvSpPr>
      <dsp:spPr>
        <a:xfrm>
          <a:off x="5896433" y="893066"/>
          <a:ext cx="320259" cy="374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900" kern="1200"/>
        </a:p>
      </dsp:txBody>
      <dsp:txXfrm>
        <a:off x="5896433" y="967994"/>
        <a:ext cx="224181" cy="224786"/>
      </dsp:txXfrm>
    </dsp:sp>
    <dsp:sp modelId="{6E6DC935-3233-4BBB-B624-A9E75FF801F3}">
      <dsp:nvSpPr>
        <dsp:cNvPr id="0" name=""/>
        <dsp:cNvSpPr/>
      </dsp:nvSpPr>
      <dsp:spPr>
        <a:xfrm>
          <a:off x="6349630" y="627191"/>
          <a:ext cx="1510656" cy="9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kern="1200" dirty="0"/>
            <a:t>Result Collection</a:t>
          </a:r>
        </a:p>
      </dsp:txBody>
      <dsp:txXfrm>
        <a:off x="6376177" y="653738"/>
        <a:ext cx="1457562" cy="853299"/>
      </dsp:txXfrm>
    </dsp:sp>
    <dsp:sp modelId="{A8428084-D187-4B21-B80D-93216DC3AC1B}">
      <dsp:nvSpPr>
        <dsp:cNvPr id="0" name=""/>
        <dsp:cNvSpPr/>
      </dsp:nvSpPr>
      <dsp:spPr>
        <a:xfrm>
          <a:off x="8011352" y="893066"/>
          <a:ext cx="320259" cy="374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900" kern="1200"/>
        </a:p>
      </dsp:txBody>
      <dsp:txXfrm>
        <a:off x="8011352" y="967994"/>
        <a:ext cx="224181" cy="224786"/>
      </dsp:txXfrm>
    </dsp:sp>
    <dsp:sp modelId="{2B004313-67CB-4B96-B15B-E2F17D0E646F}">
      <dsp:nvSpPr>
        <dsp:cNvPr id="0" name=""/>
        <dsp:cNvSpPr/>
      </dsp:nvSpPr>
      <dsp:spPr>
        <a:xfrm>
          <a:off x="8464549" y="627191"/>
          <a:ext cx="1510656" cy="9063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100" kern="1200" dirty="0"/>
            <a:t>Data Analysis</a:t>
          </a:r>
        </a:p>
      </dsp:txBody>
      <dsp:txXfrm>
        <a:off x="8491096" y="653738"/>
        <a:ext cx="1457562" cy="853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02.07.2025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02.07.2025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527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during a retention test, larger gap/dead time during execution after ~160 read instructions</a:t>
            </a:r>
          </a:p>
          <a:p>
            <a:r>
              <a:rPr lang="de-CH" dirty="0"/>
              <a:t>defferred read operations =&gt; fills up block memory, FPGA moves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165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9599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7CABE-FA6D-F882-B258-066DC229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62E85-EAE2-8D33-C256-1897EBF94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65CE6-87B1-4721-8BF1-E4F5A8AF8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VCM: constant voltage amplitude</a:t>
            </a:r>
          </a:p>
          <a:p>
            <a:endParaRPr lang="de-CH" dirty="0"/>
          </a:p>
          <a:p>
            <a:r>
              <a:rPr lang="de-CH" dirty="0"/>
              <a:t>also resistance window of ~4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7D2AC-9C39-BB27-38C7-DDAA2290E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038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966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VCM: filament formation using oxygen vacancies</a:t>
            </a:r>
          </a:p>
          <a:p>
            <a:endParaRPr lang="de-CH" dirty="0"/>
          </a:p>
          <a:p>
            <a:r>
              <a:rPr lang="de-CH" dirty="0"/>
              <a:t>FTJ: modulates polarization direction of ferroelectric =&gt; modulates tunnel barrier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86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535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Jupiter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7395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1936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initially on state, ~4x resistance window observed on a VCM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6862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VCM: constant voltage amplitude</a:t>
            </a:r>
          </a:p>
          <a:p>
            <a:endParaRPr lang="de-CH" dirty="0"/>
          </a:p>
          <a:p>
            <a:r>
              <a:rPr lang="de-CH" dirty="0"/>
              <a:t>also resistance window of ~4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6455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earlier version: measurement on FTJ</a:t>
            </a:r>
          </a:p>
          <a:p>
            <a:r>
              <a:rPr lang="de-CH" dirty="0"/>
              <a:t>In contrast to VCM, linearly increasing voltage pulses form 0 to +/- 1.5V</a:t>
            </a:r>
          </a:p>
          <a:p>
            <a:r>
              <a:rPr lang="de-CH" dirty="0"/>
              <a:t>starts gradually switching after 75 pulses at around 1.1V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361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BE8A8-1C39-552D-8CDB-C2B5CC299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105619-849C-23F9-FB68-3A65B635C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B5062B-23D4-012C-A89B-C8C3B935A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illustrate the next issues with three pulses</a:t>
            </a:r>
          </a:p>
          <a:p>
            <a:r>
              <a:rPr lang="de-CH" dirty="0"/>
              <a:t>pulse settling time, few microseconds =&gt; larger capacitances in ArC and BNC breakout board =&gt; heuristic compensation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switching spike between instructions =&gt; driver circuit dead time, when turning off FET before turning on the other FET, output gets capacitvly coupled.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dirty="0"/>
          </a:p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0F412-3698-0B63-D51E-E60715073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990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15.06.2025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D-ITET – INTERNAL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15.06.2025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D-ITET – INTERNAL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15.06.2025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D-ITET – INTERNAL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15.06.2025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D-ITET – INTERNAL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15.06.2025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D-ITET – INTERNAL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15.06.2025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D-ITET – INTERNAL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15.06.2025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D-ITET – INTERNAL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15.06.2025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D-ITET – INTERNAL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15.06.2025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D-ITET – INTERNAL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15.06.2025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D-ITET – INTERNAL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15.06.2025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D-ITET – INTERNAL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233537"/>
            <a:ext cx="9095875" cy="3437797"/>
          </a:xfrm>
        </p:spPr>
        <p:txBody>
          <a:bodyPr/>
          <a:lstStyle/>
          <a:p>
            <a:r>
              <a:rPr lang="en-US" sz="3200" noProof="0" dirty="0"/>
              <a:t>Design and Validation of a Framework for Emerging Nanoscale Memory Characterization on an FPGA Platform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0A7569-3548-4C52-9ECA-ECED83637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6643" y="4080802"/>
            <a:ext cx="7010490" cy="1385050"/>
          </a:xfrm>
        </p:spPr>
        <p:txBody>
          <a:bodyPr/>
          <a:lstStyle/>
          <a:p>
            <a:r>
              <a:rPr lang="en-US" b="1" noProof="0" dirty="0"/>
              <a:t>Jeff Ren	</a:t>
            </a:r>
          </a:p>
          <a:p>
            <a:r>
              <a:rPr lang="en-US" noProof="0" dirty="0"/>
              <a:t>Semester Project, MSc ITET</a:t>
            </a:r>
          </a:p>
          <a:p>
            <a:r>
              <a:rPr lang="en-US" dirty="0"/>
              <a:t>Supervision: Till Zellweger, </a:t>
            </a:r>
            <a:r>
              <a:rPr lang="de-CH" dirty="0"/>
              <a:t>Dr. Nikhil Garg, PD Alexandros Emboras</a:t>
            </a:r>
          </a:p>
          <a:p>
            <a:r>
              <a:rPr lang="de-CH" dirty="0"/>
              <a:t>Prof. Laura Bégon-Lours, Prof. Mathieu Luisier</a:t>
            </a:r>
            <a:endParaRPr lang="en-US" noProof="0" dirty="0"/>
          </a:p>
          <a:p>
            <a:r>
              <a:rPr lang="en-US" noProof="0" dirty="0"/>
              <a:t>03.07.25, Zürich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96449" y="496800"/>
            <a:ext cx="1800000" cy="180000"/>
          </a:xfrm>
        </p:spPr>
        <p:txBody>
          <a:bodyPr/>
          <a:lstStyle/>
          <a:p>
            <a:r>
              <a:rPr lang="en-US" noProof="0" dirty="0"/>
              <a:t>D-ITET 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7E535-CB40-BC60-D31D-BC369BADD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2DE0D3-21EC-C624-19CD-554920AA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Arbitrary Pulsing Framework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6D3C17-75D8-4D5B-EE7F-981D32366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Arbitrary Pulsing Sequence Examples</a:t>
            </a:r>
          </a:p>
          <a:p>
            <a:pPr marL="0" indent="0">
              <a:buNone/>
            </a:pPr>
            <a:endParaRPr lang="en-US" b="1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E846B9-ACFA-0A22-10DA-49C1ACFA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B4B3D7-3488-E296-10C2-F248A7476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5A378B-1E2A-2825-7D3B-1E7CD1FBB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10</a:t>
            </a:fld>
            <a:endParaRPr lang="en-US" noProof="0" dirty="0"/>
          </a:p>
        </p:txBody>
      </p:sp>
      <p:pic>
        <p:nvPicPr>
          <p:cNvPr id="9" name="Picture 8" descr="A graph with red lines&#10;&#10;AI-generated content may be incorrect.">
            <a:extLst>
              <a:ext uri="{FF2B5EF4-FFF2-40B4-BE49-F238E27FC236}">
                <a16:creationId xmlns:a16="http://schemas.microsoft.com/office/drawing/2014/main" id="{00FB10C3-20C1-0436-FB2A-ED407676F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82" y="1698427"/>
            <a:ext cx="4090663" cy="2029849"/>
          </a:xfrm>
          <a:prstGeom prst="rect">
            <a:avLst/>
          </a:prstGeom>
        </p:spPr>
      </p:pic>
      <p:pic>
        <p:nvPicPr>
          <p:cNvPr id="8" name="Picture 7" descr="A graph with red lines&#10;&#10;AI-generated content may be incorrect.">
            <a:extLst>
              <a:ext uri="{FF2B5EF4-FFF2-40B4-BE49-F238E27FC236}">
                <a16:creationId xmlns:a16="http://schemas.microsoft.com/office/drawing/2014/main" id="{72BED415-4737-5D48-B599-048E33037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66" y="3797766"/>
            <a:ext cx="4091428" cy="2030230"/>
          </a:xfrm>
          <a:prstGeom prst="rect">
            <a:avLst/>
          </a:prstGeom>
        </p:spPr>
      </p:pic>
      <p:pic>
        <p:nvPicPr>
          <p:cNvPr id="10" name="Picture 9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D7F9BDFF-85A2-D029-DA35-15D043B1B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91" y="3798147"/>
            <a:ext cx="4090663" cy="2029849"/>
          </a:xfrm>
          <a:prstGeom prst="rect">
            <a:avLst/>
          </a:prstGeom>
        </p:spPr>
      </p:pic>
      <p:pic>
        <p:nvPicPr>
          <p:cNvPr id="12" name="Picture 11" descr="A graph with a red line&#10;&#10;AI-generated content may be incorrect.">
            <a:extLst>
              <a:ext uri="{FF2B5EF4-FFF2-40B4-BE49-F238E27FC236}">
                <a16:creationId xmlns:a16="http://schemas.microsoft.com/office/drawing/2014/main" id="{4F129846-FDA3-207D-7AB2-9BFE12455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45" y="1698427"/>
            <a:ext cx="4091428" cy="20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8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FD1A1-052B-DFC2-F47E-DF1A99BB9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809A561-B286-6307-47C2-885486C049D7}"/>
              </a:ext>
            </a:extLst>
          </p:cNvPr>
          <p:cNvSpPr/>
          <p:nvPr/>
        </p:nvSpPr>
        <p:spPr>
          <a:xfrm>
            <a:off x="4535815" y="2363638"/>
            <a:ext cx="131076" cy="500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97992F-34EB-46DE-91B3-7375E663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Results: </a:t>
            </a:r>
            <a:r>
              <a:rPr lang="en-US" dirty="0"/>
              <a:t>IV</a:t>
            </a:r>
            <a:br>
              <a:rPr lang="en-US" b="1" dirty="0"/>
            </a:b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E8894-3E20-043E-A26B-633A64D67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</a:t>
            </a:r>
            <a:r>
              <a:rPr lang="en-US" b="1" noProof="0" dirty="0" err="1"/>
              <a:t>easurement</a:t>
            </a:r>
            <a:r>
              <a:rPr lang="en-US" b="1" noProof="0" dirty="0"/>
              <a:t> </a:t>
            </a:r>
            <a:r>
              <a:rPr lang="en-US" b="1" dirty="0"/>
              <a:t>on VCM</a:t>
            </a:r>
            <a:endParaRPr lang="en-US" b="1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C291D6-4886-D865-51E1-C0DAAE66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CCC960-D75D-E4B2-AC1E-238C9833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599356-291B-8414-50B1-6BE03387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11</a:t>
            </a:fld>
            <a:endParaRPr lang="en-US" noProof="0" dirty="0"/>
          </a:p>
        </p:txBody>
      </p:sp>
      <p:pic>
        <p:nvPicPr>
          <p:cNvPr id="14" name="Picture 13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CD278F47-4579-2AD3-4EC3-B13A462DB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98"/>
          <a:stretch>
            <a:fillRect/>
          </a:stretch>
        </p:blipFill>
        <p:spPr>
          <a:xfrm>
            <a:off x="4563010" y="1367392"/>
            <a:ext cx="7044902" cy="21732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50153-14A8-B4A5-BBD4-58DDC4C03D22}"/>
              </a:ext>
            </a:extLst>
          </p:cNvPr>
          <p:cNvSpPr txBox="1"/>
          <p:nvPr/>
        </p:nvSpPr>
        <p:spPr>
          <a:xfrm>
            <a:off x="731837" y="1811071"/>
            <a:ext cx="30521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sweep from -2.5V to 2.5V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starts/ends at 0V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400 steps</a:t>
            </a:r>
          </a:p>
        </p:txBody>
      </p:sp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B7DAAAFD-D9E9-388D-E68F-2C2BFFD7F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7" y="3904012"/>
            <a:ext cx="3271251" cy="1840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1DA36B-7C12-C9F3-CFCF-C13F4162F7C8}"/>
              </a:ext>
            </a:extLst>
          </p:cNvPr>
          <p:cNvSpPr txBox="1"/>
          <p:nvPr/>
        </p:nvSpPr>
        <p:spPr>
          <a:xfrm>
            <a:off x="879587" y="3393817"/>
            <a:ext cx="324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Oscilloscope measurement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5344B-B080-874D-66CF-11505AF10D1A}"/>
              </a:ext>
            </a:extLst>
          </p:cNvPr>
          <p:cNvSpPr txBox="1"/>
          <p:nvPr/>
        </p:nvSpPr>
        <p:spPr>
          <a:xfrm>
            <a:off x="4898895" y="937823"/>
            <a:ext cx="514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ArC TWO measurement</a:t>
            </a:r>
          </a:p>
        </p:txBody>
      </p:sp>
      <p:pic>
        <p:nvPicPr>
          <p:cNvPr id="11" name="Picture 10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260E33A4-4F16-24A3-D1D5-E9E7C46F4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8340" r="50037" b="3880"/>
          <a:stretch>
            <a:fillRect/>
          </a:stretch>
        </p:blipFill>
        <p:spPr>
          <a:xfrm>
            <a:off x="4335306" y="3793146"/>
            <a:ext cx="3417739" cy="21270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489B0C-D0DC-CA62-DAE2-07AFABDCCC3B}"/>
              </a:ext>
            </a:extLst>
          </p:cNvPr>
          <p:cNvSpPr txBox="1"/>
          <p:nvPr/>
        </p:nvSpPr>
        <p:spPr>
          <a:xfrm>
            <a:off x="4324753" y="1769562"/>
            <a:ext cx="369332" cy="1095816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Current (uA)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190359-1E5B-990F-8590-41E80A093F0D}"/>
              </a:ext>
            </a:extLst>
          </p:cNvPr>
          <p:cNvSpPr txBox="1"/>
          <p:nvPr/>
        </p:nvSpPr>
        <p:spPr>
          <a:xfrm>
            <a:off x="7906055" y="1810661"/>
            <a:ext cx="369332" cy="1101361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Resistance (</a:t>
            </a:r>
            <a:r>
              <a:rPr lang="el-GR" sz="1200" dirty="0"/>
              <a:t>Ω</a:t>
            </a:r>
            <a:r>
              <a:rPr lang="de-CH" sz="12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76864C-5FB2-9CED-4BEA-61C11E2CE494}"/>
              </a:ext>
            </a:extLst>
          </p:cNvPr>
          <p:cNvSpPr txBox="1"/>
          <p:nvPr/>
        </p:nvSpPr>
        <p:spPr>
          <a:xfrm>
            <a:off x="5748287" y="3462358"/>
            <a:ext cx="1093775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de-CH" sz="1200" dirty="0"/>
              <a:t>Voltage (V)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EA84B2-D219-7038-BD03-0B3595F2B030}"/>
              </a:ext>
            </a:extLst>
          </p:cNvPr>
          <p:cNvSpPr txBox="1"/>
          <p:nvPr/>
        </p:nvSpPr>
        <p:spPr>
          <a:xfrm>
            <a:off x="9247736" y="3462358"/>
            <a:ext cx="1093775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de-CH" sz="1200" dirty="0"/>
              <a:t>Voltage (V)</a:t>
            </a:r>
          </a:p>
        </p:txBody>
      </p:sp>
      <p:pic>
        <p:nvPicPr>
          <p:cNvPr id="24" name="Picture 23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012B4BA0-5FAA-C61C-9241-2AB59412A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4" t="48340" b="5929"/>
          <a:stretch>
            <a:fillRect/>
          </a:stretch>
        </p:blipFill>
        <p:spPr>
          <a:xfrm>
            <a:off x="8150239" y="3796597"/>
            <a:ext cx="3309923" cy="20357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C75DA2-E4E7-2047-CFE4-B765EE41677B}"/>
              </a:ext>
            </a:extLst>
          </p:cNvPr>
          <p:cNvSpPr txBox="1"/>
          <p:nvPr/>
        </p:nvSpPr>
        <p:spPr>
          <a:xfrm>
            <a:off x="7855670" y="4153328"/>
            <a:ext cx="369332" cy="109581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Current (uA)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017BB6-CCF1-42D4-E60E-1BAC5E452EF3}"/>
              </a:ext>
            </a:extLst>
          </p:cNvPr>
          <p:cNvSpPr txBox="1"/>
          <p:nvPr/>
        </p:nvSpPr>
        <p:spPr>
          <a:xfrm>
            <a:off x="4193678" y="4153328"/>
            <a:ext cx="369332" cy="1095816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Voltage (V)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7A9DBF-A929-42AB-E1B1-1E3ABD73D8FC}"/>
              </a:ext>
            </a:extLst>
          </p:cNvPr>
          <p:cNvSpPr txBox="1"/>
          <p:nvPr/>
        </p:nvSpPr>
        <p:spPr>
          <a:xfrm>
            <a:off x="5748286" y="5780588"/>
            <a:ext cx="1093775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de-CH" sz="1200" dirty="0"/>
              <a:t>Time (s)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362665-E944-E8B8-CBE4-132F73A14E53}"/>
              </a:ext>
            </a:extLst>
          </p:cNvPr>
          <p:cNvSpPr txBox="1"/>
          <p:nvPr/>
        </p:nvSpPr>
        <p:spPr>
          <a:xfrm>
            <a:off x="9497610" y="5788840"/>
            <a:ext cx="1093775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de-CH" sz="1200" dirty="0"/>
              <a:t>Time (s)</a:t>
            </a:r>
          </a:p>
        </p:txBody>
      </p:sp>
    </p:spTree>
    <p:extLst>
      <p:ext uri="{BB962C8B-B14F-4D97-AF65-F5344CB8AC3E}">
        <p14:creationId xmlns:p14="http://schemas.microsoft.com/office/powerpoint/2010/main" val="1537641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21610-2148-6BCD-9F3B-6711F27A9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F1438-6453-EF89-B625-24394261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Results: LTP/LTD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FAF3D4-F7C3-11A0-948D-95D26008A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Measurement on VCM</a:t>
            </a:r>
            <a:endParaRPr lang="en-US" b="1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9A0049-FFA6-C043-9FBE-201A5CE6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2582B3-1BB9-998C-D555-0984F3164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FD2AF6-86C3-C6C1-6CFA-E481378D2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C78FC-5686-2788-1CB2-24FCC58F10F1}"/>
              </a:ext>
            </a:extLst>
          </p:cNvPr>
          <p:cNvSpPr txBox="1"/>
          <p:nvPr/>
        </p:nvSpPr>
        <p:spPr>
          <a:xfrm>
            <a:off x="622987" y="178142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constant amplitude at +1.2V and -1.6V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constant pulse width: 10us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50 pulses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read voltage at 0.2V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C208B4A4-A68F-BBB1-19EC-26352B877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5" y="3792985"/>
            <a:ext cx="4910206" cy="2436520"/>
          </a:xfrm>
          <a:prstGeom prst="rect">
            <a:avLst/>
          </a:prstGeom>
        </p:spPr>
      </p:pic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A9A60D4-3B7C-DBEC-CEB9-5810F229E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720" y="834458"/>
            <a:ext cx="3468079" cy="5575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1D37D7-D241-9E72-936D-21F4DA4C9B89}"/>
              </a:ext>
            </a:extLst>
          </p:cNvPr>
          <p:cNvSpPr txBox="1"/>
          <p:nvPr/>
        </p:nvSpPr>
        <p:spPr>
          <a:xfrm>
            <a:off x="6714629" y="954417"/>
            <a:ext cx="369332" cy="101969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Voltage (V)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E8C5E9-0B0B-2B15-27BD-74B2A7E8EC10}"/>
              </a:ext>
            </a:extLst>
          </p:cNvPr>
          <p:cNvSpPr txBox="1"/>
          <p:nvPr/>
        </p:nvSpPr>
        <p:spPr>
          <a:xfrm>
            <a:off x="6816032" y="2379506"/>
            <a:ext cx="369332" cy="1019695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Current (uA)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344DA-49DA-542C-7217-F26A28C5DDB2}"/>
              </a:ext>
            </a:extLst>
          </p:cNvPr>
          <p:cNvSpPr txBox="1"/>
          <p:nvPr/>
        </p:nvSpPr>
        <p:spPr>
          <a:xfrm>
            <a:off x="6660204" y="3750804"/>
            <a:ext cx="369332" cy="1108064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Resistance (</a:t>
            </a:r>
            <a:r>
              <a:rPr lang="el-GR" sz="1200" dirty="0"/>
              <a:t>Ω</a:t>
            </a:r>
            <a:r>
              <a:rPr lang="de-CH" sz="12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D0B84-BC4F-6F94-1EC2-30BA9E93432A}"/>
              </a:ext>
            </a:extLst>
          </p:cNvPr>
          <p:cNvSpPr txBox="1"/>
          <p:nvPr/>
        </p:nvSpPr>
        <p:spPr>
          <a:xfrm>
            <a:off x="6672009" y="4858868"/>
            <a:ext cx="369332" cy="1448792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Conductance (uS)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59A8E-0651-8CAF-0C7B-1BC49D1E81C3}"/>
              </a:ext>
            </a:extLst>
          </p:cNvPr>
          <p:cNvSpPr txBox="1"/>
          <p:nvPr/>
        </p:nvSpPr>
        <p:spPr>
          <a:xfrm>
            <a:off x="8255582" y="6320650"/>
            <a:ext cx="1675881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de-CH" sz="1200" dirty="0"/>
              <a:t>Number of Pulses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FC705D-B1E8-8D3F-B973-290F7F378482}"/>
              </a:ext>
            </a:extLst>
          </p:cNvPr>
          <p:cNvSpPr txBox="1"/>
          <p:nvPr/>
        </p:nvSpPr>
        <p:spPr>
          <a:xfrm>
            <a:off x="472543" y="4087039"/>
            <a:ext cx="369332" cy="1095816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Voltage (V)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F45A62-A452-FF9C-CA25-03789957AF78}"/>
              </a:ext>
            </a:extLst>
          </p:cNvPr>
          <p:cNvSpPr txBox="1"/>
          <p:nvPr/>
        </p:nvSpPr>
        <p:spPr>
          <a:xfrm>
            <a:off x="2855542" y="6108816"/>
            <a:ext cx="1093775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de-CH" sz="1200" dirty="0"/>
              <a:t>Time (ms)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CE977D-C29B-C57F-0748-F7369A720A0F}"/>
              </a:ext>
            </a:extLst>
          </p:cNvPr>
          <p:cNvSpPr txBox="1"/>
          <p:nvPr/>
        </p:nvSpPr>
        <p:spPr>
          <a:xfrm>
            <a:off x="7185364" y="404889"/>
            <a:ext cx="36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ArC TWO measurement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706CEF-0F48-11D6-D0C4-03396F361040}"/>
              </a:ext>
            </a:extLst>
          </p:cNvPr>
          <p:cNvSpPr txBox="1"/>
          <p:nvPr/>
        </p:nvSpPr>
        <p:spPr>
          <a:xfrm>
            <a:off x="1029447" y="3381472"/>
            <a:ext cx="36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Sequence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34739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D2DBB-6D24-D0B3-056B-6D4472EDD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12392-298D-B67B-0984-CEB21E9E1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  <a:r>
              <a:rPr lang="en-US" dirty="0"/>
              <a:t>: LTP/LTD 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718312-B779-56F3-B751-F56A97EF1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Measurement on FTJ</a:t>
            </a:r>
            <a:endParaRPr lang="en-US" b="1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35DD92-93E2-758D-B79F-CE88B2F95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88ABBC-96FA-A3F6-9481-10DC41243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212041-9D73-33C3-C1CC-5037BE024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91A7E-D367-6A36-53CC-061EEB0357A6}"/>
              </a:ext>
            </a:extLst>
          </p:cNvPr>
          <p:cNvSpPr txBox="1"/>
          <p:nvPr/>
        </p:nvSpPr>
        <p:spPr>
          <a:xfrm>
            <a:off x="688847" y="1881277"/>
            <a:ext cx="34231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linearly increasing amplitude from 0V to ±1.5V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constant pulse width: 5us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100 pulses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read voltage at 0.2V</a:t>
            </a:r>
          </a:p>
          <a:p>
            <a:endParaRPr lang="de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4651B2-4DF8-09EE-92BF-DA8821563C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098"/>
          <a:stretch>
            <a:fillRect/>
          </a:stretch>
        </p:blipFill>
        <p:spPr>
          <a:xfrm>
            <a:off x="5694808" y="777447"/>
            <a:ext cx="5136982" cy="16249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763BD6-1F38-E211-C90D-0B7C454FA9B7}"/>
              </a:ext>
            </a:extLst>
          </p:cNvPr>
          <p:cNvSpPr txBox="1"/>
          <p:nvPr/>
        </p:nvSpPr>
        <p:spPr>
          <a:xfrm>
            <a:off x="7737139" y="2412200"/>
            <a:ext cx="1337798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de-CH" sz="1200" dirty="0"/>
              <a:t>Pulse Number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70CDB-142E-3548-2ED6-532FB4D1F206}"/>
              </a:ext>
            </a:extLst>
          </p:cNvPr>
          <p:cNvSpPr txBox="1"/>
          <p:nvPr/>
        </p:nvSpPr>
        <p:spPr>
          <a:xfrm>
            <a:off x="5675084" y="1202178"/>
            <a:ext cx="369332" cy="899999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Voltage (V)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4CE75A-F6D0-3FB3-A298-F5756EA69B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929" r="50315"/>
          <a:stretch>
            <a:fillRect/>
          </a:stretch>
        </p:blipFill>
        <p:spPr>
          <a:xfrm>
            <a:off x="5560783" y="2671258"/>
            <a:ext cx="2631473" cy="17162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7E06C0-0FB8-D950-703C-05D76833A561}"/>
              </a:ext>
            </a:extLst>
          </p:cNvPr>
          <p:cNvSpPr txBox="1"/>
          <p:nvPr/>
        </p:nvSpPr>
        <p:spPr>
          <a:xfrm>
            <a:off x="5526914" y="2921849"/>
            <a:ext cx="369332" cy="986698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Current (A)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E7453E-B437-7BF3-D979-727D0F18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736" t="50929"/>
          <a:stretch>
            <a:fillRect/>
          </a:stretch>
        </p:blipFill>
        <p:spPr>
          <a:xfrm>
            <a:off x="8581350" y="2654916"/>
            <a:ext cx="2556235" cy="17162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EDF4E1-04DD-15D6-D976-713B7144FA97}"/>
              </a:ext>
            </a:extLst>
          </p:cNvPr>
          <p:cNvSpPr txBox="1"/>
          <p:nvPr/>
        </p:nvSpPr>
        <p:spPr>
          <a:xfrm>
            <a:off x="8190524" y="2841103"/>
            <a:ext cx="369332" cy="1153870"/>
          </a:xfrm>
          <a:prstGeom prst="rect">
            <a:avLst/>
          </a:prstGeom>
          <a:solidFill>
            <a:schemeClr val="bg1"/>
          </a:solidFill>
        </p:spPr>
        <p:txBody>
          <a:bodyPr vert="vert270" wrap="square" rtlCol="0">
            <a:spAutoFit/>
          </a:bodyPr>
          <a:lstStyle/>
          <a:p>
            <a:r>
              <a:rPr lang="de-CH" sz="1200" dirty="0"/>
              <a:t>Resistance (</a:t>
            </a:r>
            <a:r>
              <a:rPr lang="el-GR" sz="1200" dirty="0"/>
              <a:t>Ω</a:t>
            </a:r>
            <a:r>
              <a:rPr lang="de-CH" sz="1200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33E9A0-FA40-91A7-071F-7D3072F39806}"/>
              </a:ext>
            </a:extLst>
          </p:cNvPr>
          <p:cNvSpPr txBox="1"/>
          <p:nvPr/>
        </p:nvSpPr>
        <p:spPr>
          <a:xfrm>
            <a:off x="6563906" y="4210174"/>
            <a:ext cx="1366529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de-CH" sz="1200" dirty="0"/>
              <a:t>Pulse Number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1BA598-CCD5-E65F-BE13-49F11D5AE5F4}"/>
              </a:ext>
            </a:extLst>
          </p:cNvPr>
          <p:cNvSpPr txBox="1"/>
          <p:nvPr/>
        </p:nvSpPr>
        <p:spPr>
          <a:xfrm>
            <a:off x="9281651" y="4230780"/>
            <a:ext cx="1366529" cy="276999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>
            <a:spAutoFit/>
          </a:bodyPr>
          <a:lstStyle/>
          <a:p>
            <a:r>
              <a:rPr lang="de-CH" sz="1200" dirty="0"/>
              <a:t>Pulse Number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4AB47-D5F4-58B2-EB6D-5F02436C0110}"/>
              </a:ext>
            </a:extLst>
          </p:cNvPr>
          <p:cNvSpPr txBox="1"/>
          <p:nvPr/>
        </p:nvSpPr>
        <p:spPr>
          <a:xfrm>
            <a:off x="6975226" y="490640"/>
            <a:ext cx="360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ArC TWO measurement</a:t>
            </a:r>
          </a:p>
        </p:txBody>
      </p:sp>
    </p:spTree>
    <p:extLst>
      <p:ext uri="{BB962C8B-B14F-4D97-AF65-F5344CB8AC3E}">
        <p14:creationId xmlns:p14="http://schemas.microsoft.com/office/powerpoint/2010/main" val="262412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D2B26-4ED5-C265-DFB6-8B4B26BA2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947DE8-CEE2-DAC8-53D2-1967AA2B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ArC</a:t>
            </a:r>
            <a:r>
              <a:rPr lang="en-US" dirty="0"/>
              <a:t> TWO Nonidealities</a:t>
            </a:r>
            <a:br>
              <a:rPr lang="en-US" dirty="0"/>
            </a:br>
            <a:br>
              <a:rPr lang="en-US" b="1" dirty="0"/>
            </a:b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2A735A-DCF6-0A44-7EF0-7CF58C19D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/>
              <a:t>Measurement</a:t>
            </a:r>
            <a:r>
              <a:rPr lang="de-CH" dirty="0"/>
              <a:t> </a:t>
            </a:r>
          </a:p>
          <a:p>
            <a:r>
              <a:rPr lang="de-CH" dirty="0"/>
              <a:t>1,5 and 10us pulses at 1V</a:t>
            </a:r>
            <a:endParaRPr lang="en-US" dirty="0"/>
          </a:p>
          <a:p>
            <a:endParaRPr lang="en-US" dirty="0"/>
          </a:p>
          <a:p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022B46-2EB1-A5C2-0E29-82E85A3F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50E2A1-979C-A1FB-F13B-34BE1CA7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69A850-417C-BAA9-90A4-A30DB87D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FD3671-5D46-351B-BB53-532CD520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6" y="2275460"/>
            <a:ext cx="5253031" cy="2954830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E373AD-98EC-56C3-3837-B4597ADE0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5" y="2275460"/>
            <a:ext cx="5253030" cy="2954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89433D-E319-30A4-FCD3-D7E516C87FED}"/>
              </a:ext>
            </a:extLst>
          </p:cNvPr>
          <p:cNvSpPr txBox="1"/>
          <p:nvPr/>
        </p:nvSpPr>
        <p:spPr>
          <a:xfrm>
            <a:off x="4356606" y="5385647"/>
            <a:ext cx="4849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Long pulse settling time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Spikes in between operations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/>
              <a:t>Over/Undershoot during transients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33D88E-4EC1-7AD0-EA07-7B2F78B70BDA}"/>
              </a:ext>
            </a:extLst>
          </p:cNvPr>
          <p:cNvSpPr/>
          <p:nvPr/>
        </p:nvSpPr>
        <p:spPr>
          <a:xfrm>
            <a:off x="1431984" y="2518913"/>
            <a:ext cx="396815" cy="24358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290364-893F-DDED-C9A7-86223BB6CBB2}"/>
              </a:ext>
            </a:extLst>
          </p:cNvPr>
          <p:cNvCxnSpPr/>
          <p:nvPr/>
        </p:nvCxnSpPr>
        <p:spPr>
          <a:xfrm flipV="1">
            <a:off x="1828799" y="2275460"/>
            <a:ext cx="4378336" cy="24345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7744A-0912-78D6-A84A-8E299E323B23}"/>
              </a:ext>
            </a:extLst>
          </p:cNvPr>
          <p:cNvCxnSpPr>
            <a:cxnSpLocks/>
          </p:cNvCxnSpPr>
          <p:nvPr/>
        </p:nvCxnSpPr>
        <p:spPr>
          <a:xfrm>
            <a:off x="1828796" y="4954761"/>
            <a:ext cx="4378336" cy="27552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F0E8842-4CC3-8CE0-AA41-4BF6AD7CC68A}"/>
              </a:ext>
            </a:extLst>
          </p:cNvPr>
          <p:cNvSpPr/>
          <p:nvPr/>
        </p:nvSpPr>
        <p:spPr>
          <a:xfrm>
            <a:off x="6207135" y="2275459"/>
            <a:ext cx="5253027" cy="29548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2116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EA1BA-824A-ACF7-6F75-B08A02A6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4206D-F98C-2549-A85C-0C1FA8B38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ArC</a:t>
            </a:r>
            <a:r>
              <a:rPr lang="en-US" dirty="0"/>
              <a:t> TWO Nonidealities</a:t>
            </a:r>
            <a:br>
              <a:rPr lang="en-US" dirty="0"/>
            </a:b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1D6BAE-DE89-70A5-F5CD-C260FFF51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3809663" cy="468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Measurement</a:t>
            </a:r>
          </a:p>
          <a:p>
            <a:r>
              <a:rPr lang="en-US" dirty="0"/>
              <a:t>Retention test: 300 read operation batched in one sequence</a:t>
            </a:r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5F4CB1-431D-6395-B3C7-F3DC4464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2A5ACA-FF41-A95D-9DFA-0A49362B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80E3B-94E4-0D45-374E-67943D962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4FEAC0-7B11-6E75-984C-43AFF8DCA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23" y="1901356"/>
            <a:ext cx="6427562" cy="3615504"/>
          </a:xfrm>
          <a:prstGeom prst="rect">
            <a:avLst/>
          </a:prstGeom>
        </p:spPr>
      </p:pic>
      <p:pic>
        <p:nvPicPr>
          <p:cNvPr id="9" name="Picture 8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99433304-89AD-BE7A-222D-E934FE443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051" y="317779"/>
            <a:ext cx="4497641" cy="1331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240D5D-FEE4-B878-A1EF-6184E8C5C03B}"/>
              </a:ext>
            </a:extLst>
          </p:cNvPr>
          <p:cNvSpPr txBox="1"/>
          <p:nvPr/>
        </p:nvSpPr>
        <p:spPr>
          <a:xfrm>
            <a:off x="632468" y="4039532"/>
            <a:ext cx="39090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de-CH" dirty="0"/>
              <a:t>dead time after ~160 read pulses during batched execution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de-CH" dirty="0"/>
              <a:t>block memory fills up</a:t>
            </a:r>
          </a:p>
          <a:p>
            <a:pPr marL="742950" lvl="1" indent="-285750">
              <a:buFont typeface="Symbol" panose="05050102010706020507" pitchFamily="18" charset="2"/>
              <a:buChar char="Þ"/>
            </a:pPr>
            <a:r>
              <a:rPr lang="de-CH" dirty="0"/>
              <a:t>offloading of results to PC required before continuation</a:t>
            </a:r>
          </a:p>
        </p:txBody>
      </p:sp>
    </p:spTree>
    <p:extLst>
      <p:ext uri="{BB962C8B-B14F-4D97-AF65-F5344CB8AC3E}">
        <p14:creationId xmlns:p14="http://schemas.microsoft.com/office/powerpoint/2010/main" val="2589258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9105-7D41-42CC-565F-50050348D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1E5106-4754-2AD7-70BB-2A45D98E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Conclusion and Future</a:t>
            </a:r>
            <a:r>
              <a:rPr lang="en-US" dirty="0"/>
              <a:t> Work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2FB192-D499-9E61-A61D-B5456453D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8323674" cy="4680000"/>
          </a:xfrm>
        </p:spPr>
        <p:txBody>
          <a:bodyPr/>
          <a:lstStyle/>
          <a:p>
            <a:pPr marL="0" indent="0">
              <a:buNone/>
            </a:pPr>
            <a:r>
              <a:rPr lang="en-US" b="1" noProof="0" dirty="0"/>
              <a:t>Conclusion</a:t>
            </a:r>
          </a:p>
          <a:p>
            <a:r>
              <a:rPr lang="en-US" dirty="0"/>
              <a:t>Developed modular software framework for automated device characterization</a:t>
            </a:r>
          </a:p>
          <a:p>
            <a:pPr lvl="1"/>
            <a:r>
              <a:rPr lang="en-US" dirty="0"/>
              <a:t>flexible arbitrary pulsing</a:t>
            </a:r>
          </a:p>
          <a:p>
            <a:pPr lvl="1"/>
            <a:r>
              <a:rPr lang="en-US" dirty="0"/>
              <a:t>Implemented</a:t>
            </a:r>
            <a:r>
              <a:rPr lang="en-US" noProof="0" dirty="0"/>
              <a:t> single device measurement protocols for IV and pulse-based operations</a:t>
            </a:r>
            <a:endParaRPr lang="en-US" dirty="0"/>
          </a:p>
          <a:p>
            <a:r>
              <a:rPr lang="en-US" noProof="0" dirty="0"/>
              <a:t>successful testing on VCM and FTJ</a:t>
            </a:r>
          </a:p>
          <a:p>
            <a:r>
              <a:rPr lang="en-US" dirty="0"/>
              <a:t>Identified and partially mitigated system limitations (pulse settling time)</a:t>
            </a:r>
          </a:p>
          <a:p>
            <a:pPr marL="0" indent="0">
              <a:buNone/>
            </a:pPr>
            <a:r>
              <a:rPr lang="en-US" b="1" dirty="0"/>
              <a:t>Future Work</a:t>
            </a:r>
          </a:p>
          <a:p>
            <a:r>
              <a:rPr lang="en-US" dirty="0"/>
              <a:t>Extend crossbar module for device programming</a:t>
            </a:r>
          </a:p>
          <a:p>
            <a:r>
              <a:rPr lang="en-US" dirty="0"/>
              <a:t>Validation on real, wire-bonded crossbar arrays</a:t>
            </a:r>
          </a:p>
          <a:p>
            <a:r>
              <a:rPr lang="en-US" dirty="0"/>
              <a:t>Compliance current control</a:t>
            </a:r>
          </a:p>
          <a:p>
            <a:r>
              <a:rPr lang="en-US" dirty="0"/>
              <a:t>Mitigation of transient voltage spikes (PCB rework with RLC filter or filtered daughterboards)</a:t>
            </a:r>
          </a:p>
          <a:p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DF1CD5-0AB0-50E5-FCFD-31B0588B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C231C5-0088-DDA1-1A0E-0CC6B7D1C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1C69FE-2862-2347-5DA3-01DF217D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DCE1C-4EF4-77B7-4D8B-297A7186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30" y="1250904"/>
            <a:ext cx="2841523" cy="1853167"/>
          </a:xfrm>
          <a:prstGeom prst="rect">
            <a:avLst/>
          </a:prstGeom>
        </p:spPr>
      </p:pic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15293E5-2733-3D04-C759-ED0609679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921" y="3194624"/>
            <a:ext cx="1854241" cy="298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84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B84E5F-18AB-CB18-2966-1DA9235C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B5BF1A-FD9A-BB32-2E3D-4B5A423D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Q&amp;A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8F5CC-3909-1CE3-0E20-81F3F4751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Any questions?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88F081-1C75-0976-0D85-6DEEB5FE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4D1B55-4664-D67C-427C-8A48A9F8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66A217-8FA7-AAD1-6480-652FB8F2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502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D699-4B03-FFD7-4B48-BC801DE11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 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D5CF-D551-C770-567E-5EF900C4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525C3-F2A8-D846-CB0D-6AB000EC6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15.06.2025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BD816-99FA-2EA3-94D6-B6EC74F2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D-ITET – INTERNAL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06685-0252-94D6-6C08-5E9EF289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1019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7798B-8D36-5C76-13E8-5CC99FC06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1A8062-6BF9-DD51-AABD-62CDA5AC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Results: LTP/LTD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B65D1D-3E97-988D-85D3-4129A627C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measurement on VCM</a:t>
            </a:r>
            <a:endParaRPr lang="en-US" b="1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CA7248-B20A-CBE0-F005-1251F50AB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7E78BD-856D-D9AB-58C9-C7A45685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1098AF-2B38-3163-54AD-A953B49B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D96DB-4659-DD16-ACD8-C6A3B4B51F33}"/>
              </a:ext>
            </a:extLst>
          </p:cNvPr>
          <p:cNvSpPr txBox="1"/>
          <p:nvPr/>
        </p:nvSpPr>
        <p:spPr>
          <a:xfrm>
            <a:off x="622987" y="178142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 err="1"/>
              <a:t>ltp_voltages</a:t>
            </a:r>
            <a:r>
              <a:rPr lang="en-CH" dirty="0"/>
              <a:t> = </a:t>
            </a:r>
            <a:r>
              <a:rPr lang="en-CH" dirty="0" err="1"/>
              <a:t>np.linspace</a:t>
            </a:r>
            <a:r>
              <a:rPr lang="en-CH" dirty="0"/>
              <a:t>( 1.2, 1.2, 50)</a:t>
            </a:r>
            <a:endParaRPr lang="de-CH" dirty="0"/>
          </a:p>
          <a:p>
            <a:r>
              <a:rPr lang="en-CH" dirty="0" err="1"/>
              <a:t>ltd_voltages</a:t>
            </a:r>
            <a:r>
              <a:rPr lang="en-CH" dirty="0"/>
              <a:t> = </a:t>
            </a:r>
            <a:r>
              <a:rPr lang="en-CH" dirty="0" err="1"/>
              <a:t>np.linspace</a:t>
            </a:r>
            <a:r>
              <a:rPr lang="en-CH" dirty="0"/>
              <a:t>(-1.6, -1.6, 50)</a:t>
            </a:r>
            <a:endParaRPr lang="de-CH" dirty="0"/>
          </a:p>
          <a:p>
            <a:r>
              <a:rPr lang="en-CH" dirty="0" err="1"/>
              <a:t>read_voltage</a:t>
            </a:r>
            <a:r>
              <a:rPr lang="en-CH" dirty="0"/>
              <a:t> = 0.2    </a:t>
            </a:r>
          </a:p>
          <a:p>
            <a:r>
              <a:rPr lang="en-CH" dirty="0" err="1"/>
              <a:t>pulse_width_ns</a:t>
            </a:r>
            <a:r>
              <a:rPr lang="en-CH" dirty="0"/>
              <a:t> = 10_000</a:t>
            </a:r>
            <a:endParaRPr lang="de-CH" dirty="0"/>
          </a:p>
          <a:p>
            <a:r>
              <a:rPr lang="en-CH" dirty="0" err="1"/>
              <a:t>read_delay_ns</a:t>
            </a:r>
            <a:r>
              <a:rPr lang="en-CH" dirty="0"/>
              <a:t>=100_000</a:t>
            </a:r>
            <a:endParaRPr lang="de-CH" dirty="0"/>
          </a:p>
          <a:p>
            <a:r>
              <a:rPr lang="en-CH" dirty="0" err="1"/>
              <a:t>write_delay_ns</a:t>
            </a:r>
            <a:r>
              <a:rPr lang="en-CH" dirty="0"/>
              <a:t>=50_000,      </a:t>
            </a:r>
            <a:r>
              <a:rPr lang="en-CH" dirty="0" err="1"/>
              <a:t>inter_phase_delay_ns</a:t>
            </a:r>
            <a:r>
              <a:rPr lang="en-CH" dirty="0"/>
              <a:t>=500_000 </a:t>
            </a:r>
          </a:p>
        </p:txBody>
      </p:sp>
      <p:pic>
        <p:nvPicPr>
          <p:cNvPr id="10" name="Picture 9" descr="A graph with a red line&#10;&#10;AI-generated content may be incorrect.">
            <a:extLst>
              <a:ext uri="{FF2B5EF4-FFF2-40B4-BE49-F238E27FC236}">
                <a16:creationId xmlns:a16="http://schemas.microsoft.com/office/drawing/2014/main" id="{5B095F0C-91FE-C390-4E32-2673C7F8B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7" y="3939012"/>
            <a:ext cx="4503749" cy="2234830"/>
          </a:xfrm>
          <a:prstGeom prst="rect">
            <a:avLst/>
          </a:prstGeom>
        </p:spPr>
      </p:pic>
      <p:pic>
        <p:nvPicPr>
          <p:cNvPr id="9" name="Picture 8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15651C4-FD51-6E59-D80E-5C5FBCC1C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19" y="765125"/>
            <a:ext cx="3258357" cy="5238410"/>
          </a:xfrm>
          <a:prstGeom prst="rect">
            <a:avLst/>
          </a:prstGeom>
        </p:spPr>
      </p:pic>
      <p:pic>
        <p:nvPicPr>
          <p:cNvPr id="16" name="Picture 15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1F338419-BCF1-B429-A153-28B9CC611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49" y="836202"/>
            <a:ext cx="3169935" cy="50962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21B9B6-61D2-0823-8B46-988F042C3F6A}"/>
              </a:ext>
            </a:extLst>
          </p:cNvPr>
          <p:cNvSpPr txBox="1"/>
          <p:nvPr/>
        </p:nvSpPr>
        <p:spPr>
          <a:xfrm>
            <a:off x="5772912" y="365760"/>
            <a:ext cx="227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Differential biasing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93FBE-22C9-166C-D89D-1C737383A145}"/>
              </a:ext>
            </a:extLst>
          </p:cNvPr>
          <p:cNvSpPr txBox="1"/>
          <p:nvPr/>
        </p:nvSpPr>
        <p:spPr>
          <a:xfrm>
            <a:off x="9089135" y="397200"/>
            <a:ext cx="277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Single sided biasing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4782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Motivation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1838" y="1412875"/>
                <a:ext cx="4869972" cy="4680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noProof="0" dirty="0"/>
                  <a:t>The Growing Memory Problem</a:t>
                </a:r>
              </a:p>
              <a:p>
                <a:r>
                  <a:rPr lang="en-US" noProof="0" dirty="0"/>
                  <a:t>Von Neumann bottleneck: AI and data-heavy applications demand more efficient memory</a:t>
                </a:r>
              </a:p>
              <a:p>
                <a:r>
                  <a:rPr lang="en-US" noProof="0" dirty="0"/>
                  <a:t>Paradigm shift -&gt; Processing-in-memory</a:t>
                </a:r>
              </a:p>
              <a:p>
                <a:r>
                  <a:rPr lang="en-US" dirty="0"/>
                  <a:t>Core operation for Inference in ANNs: </a:t>
                </a:r>
                <a:br>
                  <a:rPr lang="en-US" dirty="0"/>
                </a:br>
                <a:r>
                  <a:rPr lang="en-US" b="1" dirty="0"/>
                  <a:t>Vector-Matrix-Multiplication (VMM) </a:t>
                </a:r>
                <a:br>
                  <a:rPr lang="en-US" b="1" dirty="0"/>
                </a:br>
                <a:r>
                  <a:rPr lang="en-US" b="1" dirty="0"/>
                  <a:t>	</a:t>
                </a:r>
                <a:br>
                  <a:rPr lang="en-US" b="1" dirty="0"/>
                </a:br>
                <a:r>
                  <a:rPr lang="en-US" b="1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noProof="0" dirty="0"/>
              </a:p>
              <a:p>
                <a:r>
                  <a:rPr lang="en-US" dirty="0"/>
                  <a:t>Memristors: Emerging non-volatile memory technologies as potential solutions</a:t>
                </a:r>
                <a:endParaRPr lang="en-US" noProof="0" dirty="0"/>
              </a:p>
              <a:p>
                <a:r>
                  <a:rPr lang="en-US" dirty="0"/>
                  <a:t>Exploiting Ohm’s and Kirchhoff's law for multiplication and accumulation</a:t>
                </a:r>
              </a:p>
              <a:p>
                <a:pPr lvl="1">
                  <a:buFont typeface="Symbol" panose="05050102010706020507" pitchFamily="18" charset="2"/>
                  <a:buChar char="Þ"/>
                </a:pP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time complexity</a:t>
                </a:r>
              </a:p>
              <a:p>
                <a:endParaRPr lang="en-US" noProof="0" dirty="0"/>
              </a:p>
              <a:p>
                <a:pPr marL="0" indent="0">
                  <a:buNone/>
                </a:pPr>
                <a:endParaRPr lang="en-US" b="1" noProof="0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EE0A683-618F-4D75-846F-0DB536B4E5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1838" y="1412875"/>
                <a:ext cx="4869972" cy="4680000"/>
              </a:xfrm>
              <a:blipFill>
                <a:blip r:embed="rId2"/>
                <a:stretch>
                  <a:fillRect l="-2879" t="-1695" r="-262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2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D689E-54CB-71F1-B429-94F288FC7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69" y="795063"/>
            <a:ext cx="4427317" cy="2403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9A20E7-97A1-D78A-BCF4-766141BEB5DB}"/>
              </a:ext>
            </a:extLst>
          </p:cNvPr>
          <p:cNvSpPr txBox="1"/>
          <p:nvPr/>
        </p:nvSpPr>
        <p:spPr>
          <a:xfrm>
            <a:off x="5585928" y="3209422"/>
            <a:ext cx="671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/>
              <a:t>Abu Sebastian et al. (2020), DOI:10.1038/s41565-020-0655-z</a:t>
            </a:r>
          </a:p>
        </p:txBody>
      </p:sp>
      <p:pic>
        <p:nvPicPr>
          <p:cNvPr id="7" name="Picture 6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48569A4C-4A21-D0DD-C5AF-7495BCB9C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98" y="3812646"/>
            <a:ext cx="4049076" cy="2598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3B898B-45BE-F93E-3C04-52D4F5CC00A1}"/>
              </a:ext>
            </a:extLst>
          </p:cNvPr>
          <p:cNvSpPr txBox="1"/>
          <p:nvPr/>
        </p:nvSpPr>
        <p:spPr>
          <a:xfrm>
            <a:off x="6860427" y="6182738"/>
            <a:ext cx="4277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noProof="0" dirty="0"/>
              <a:t>reproduced from NEO lectures notes, 2025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0875C-B6FB-25CF-DA87-2D347C8FEDBF}"/>
              </a:ext>
            </a:extLst>
          </p:cNvPr>
          <p:cNvSpPr/>
          <p:nvPr/>
        </p:nvSpPr>
        <p:spPr>
          <a:xfrm>
            <a:off x="9332154" y="2505667"/>
            <a:ext cx="1253447" cy="6324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0B846-34E0-28D2-F4D0-5529B81ACBAC}"/>
              </a:ext>
            </a:extLst>
          </p:cNvPr>
          <p:cNvSpPr/>
          <p:nvPr/>
        </p:nvSpPr>
        <p:spPr>
          <a:xfrm>
            <a:off x="7003474" y="4061432"/>
            <a:ext cx="3961012" cy="20999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C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B07827-6936-DBF2-6F0A-DA6D5C6CBF43}"/>
              </a:ext>
            </a:extLst>
          </p:cNvPr>
          <p:cNvCxnSpPr>
            <a:cxnSpLocks/>
          </p:cNvCxnSpPr>
          <p:nvPr/>
        </p:nvCxnSpPr>
        <p:spPr>
          <a:xfrm flipH="1">
            <a:off x="7003474" y="3159425"/>
            <a:ext cx="2313054" cy="88061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DADCA4-8847-5DC7-F86C-4C212D64544A}"/>
              </a:ext>
            </a:extLst>
          </p:cNvPr>
          <p:cNvCxnSpPr>
            <a:cxnSpLocks/>
          </p:cNvCxnSpPr>
          <p:nvPr/>
        </p:nvCxnSpPr>
        <p:spPr>
          <a:xfrm>
            <a:off x="10604021" y="3159425"/>
            <a:ext cx="360465" cy="880613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BB71F-9365-F59E-7AC6-7D7B3A88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8426D-5349-665C-D47E-22D24DA6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Results: Retention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F04DBC-D696-A184-8F88-AE1F5E4A3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Retention and Endurance</a:t>
            </a:r>
            <a:endParaRPr lang="en-US" b="1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DCEDA5-4633-853E-02CD-B1645534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EEA089-61C9-2030-55B5-1E03E6FE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FD2B5-53B4-AC11-DEDE-12B575B9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F1A3C2-FD13-C03C-89E7-AB53ABA86657}"/>
              </a:ext>
            </a:extLst>
          </p:cNvPr>
          <p:cNvSpPr txBox="1"/>
          <p:nvPr/>
        </p:nvSpPr>
        <p:spPr>
          <a:xfrm>
            <a:off x="688848" y="1881277"/>
            <a:ext cx="3943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set_voltage</a:t>
            </a:r>
            <a:r>
              <a:rPr lang="en-US" dirty="0"/>
              <a:t> = 1</a:t>
            </a:r>
          </a:p>
          <a:p>
            <a:r>
              <a:rPr lang="en-US" dirty="0" err="1"/>
              <a:t>read_voltage</a:t>
            </a:r>
            <a:r>
              <a:rPr lang="en-US" dirty="0"/>
              <a:t> = 0.1</a:t>
            </a:r>
          </a:p>
          <a:p>
            <a:r>
              <a:rPr lang="en-US" dirty="0" err="1"/>
              <a:t>set_pulse_width</a:t>
            </a:r>
            <a:r>
              <a:rPr lang="en-US" dirty="0"/>
              <a:t> = 100 _000</a:t>
            </a:r>
          </a:p>
          <a:p>
            <a:r>
              <a:rPr lang="en-US" dirty="0" err="1"/>
              <a:t>read_times_sec</a:t>
            </a:r>
            <a:r>
              <a:rPr lang="en-US" dirty="0"/>
              <a:t> = </a:t>
            </a:r>
          </a:p>
          <a:p>
            <a:r>
              <a:rPr lang="en-US" dirty="0"/>
              <a:t>[0.0005 ,0.01 ,0.02 ,0.03 ,0.04 ,0.05]</a:t>
            </a:r>
            <a:endParaRPr lang="de-CH" dirty="0"/>
          </a:p>
        </p:txBody>
      </p:sp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08A8C17E-0CB6-CF8D-25D5-70CE23213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40" y="3651420"/>
            <a:ext cx="5104043" cy="2871024"/>
          </a:xfrm>
          <a:prstGeom prst="rect">
            <a:avLst/>
          </a:prstGeom>
        </p:spPr>
      </p:pic>
      <p:pic>
        <p:nvPicPr>
          <p:cNvPr id="11" name="Picture 10" descr="A graph with red lines&#10;&#10;AI-generated content may be incorrect.">
            <a:extLst>
              <a:ext uri="{FF2B5EF4-FFF2-40B4-BE49-F238E27FC236}">
                <a16:creationId xmlns:a16="http://schemas.microsoft.com/office/drawing/2014/main" id="{1F8D49CF-821A-0AD3-025A-8EEAAB60A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76" y="710351"/>
            <a:ext cx="6131931" cy="304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7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22E2E-CFAA-38D1-C5A0-9A7019B18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A8856-50FF-67A7-8B78-BB938580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Results: Endurance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14D93-DFA2-DD81-91B0-CA8FB7C85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Retention and Endurance</a:t>
            </a:r>
            <a:endParaRPr lang="en-US" b="1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609802-52F4-6D8E-88BB-B656B00C0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88DF-FD78-6756-2CB8-80A664B8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2A281-E5FF-8B90-8DF1-5A746EF5A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31110-568A-B260-F7FC-C0B9474BF4AA}"/>
              </a:ext>
            </a:extLst>
          </p:cNvPr>
          <p:cNvSpPr txBox="1"/>
          <p:nvPr/>
        </p:nvSpPr>
        <p:spPr>
          <a:xfrm>
            <a:off x="688848" y="1881277"/>
            <a:ext cx="39433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num_cycles</a:t>
            </a:r>
            <a:r>
              <a:rPr lang="en-US" dirty="0"/>
              <a:t> = 10</a:t>
            </a:r>
          </a:p>
          <a:p>
            <a:r>
              <a:rPr lang="de-CH" dirty="0"/>
              <a:t>set_voltage = 2.5</a:t>
            </a:r>
          </a:p>
          <a:p>
            <a:r>
              <a:rPr lang="de-CH" dirty="0"/>
              <a:t>reset_voltage = -2.5</a:t>
            </a:r>
          </a:p>
          <a:p>
            <a:r>
              <a:rPr lang="de-CH" dirty="0"/>
              <a:t>read_voltage = 0.2</a:t>
            </a:r>
          </a:p>
          <a:p>
            <a:r>
              <a:rPr lang="de-CH" dirty="0"/>
              <a:t>pulse_width_ns =100 _00 std_delay_ns =500 _000</a:t>
            </a:r>
          </a:p>
          <a:p>
            <a:r>
              <a:rPr lang="de-CH" dirty="0"/>
              <a:t>read_interval =1</a:t>
            </a:r>
          </a:p>
        </p:txBody>
      </p:sp>
      <p:pic>
        <p:nvPicPr>
          <p:cNvPr id="10" name="Picture 9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562FCA39-7828-AB6F-107D-35F14C980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031" y="354277"/>
            <a:ext cx="4980268" cy="2471285"/>
          </a:xfrm>
          <a:prstGeom prst="rect">
            <a:avLst/>
          </a:prstGeom>
        </p:spPr>
      </p:pic>
      <p:pic>
        <p:nvPicPr>
          <p:cNvPr id="13" name="Picture 12" descr="A screen shot of a graph&#10;&#10;AI-generated content may be incorrect.">
            <a:extLst>
              <a:ext uri="{FF2B5EF4-FFF2-40B4-BE49-F238E27FC236}">
                <a16:creationId xmlns:a16="http://schemas.microsoft.com/office/drawing/2014/main" id="{8753215E-52F1-CBE8-8990-4BB39839A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63" y="2787530"/>
            <a:ext cx="6559729" cy="368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73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4984003-B1FF-8785-3F7C-699E7A6E9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093A5-D8AE-5F55-84C8-8C44390C4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51E28C-5A74-A678-2AE6-BD67CCA38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noProof="0" dirty="0"/>
              <a:t>IV measurement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38D90C-DF74-BB8E-A099-0B1E4101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B80CC9-47B2-560A-A338-E7422C864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0E9600-A4AF-7AC9-C131-D6A20F32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22</a:t>
            </a:fld>
            <a:endParaRPr lang="en-US" noProof="0" dirty="0"/>
          </a:p>
        </p:txBody>
      </p:sp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ED54D838-D174-D1AD-C8C3-CBAA97E39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6" y="2761482"/>
            <a:ext cx="5012781" cy="3169926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EAB94C29-9FDD-6BAF-914A-B3F9210AE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48" y="2923029"/>
            <a:ext cx="4887637" cy="27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53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C48F590-2DEE-A53D-D126-C37497920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E3C6FD-69DF-0CF2-40DD-455B7B41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C985AB-AC68-BAC6-350D-9B4859932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Limitations of the </a:t>
            </a:r>
            <a:r>
              <a:rPr lang="en-US" b="1" dirty="0" err="1"/>
              <a:t>ArC</a:t>
            </a:r>
            <a:r>
              <a:rPr lang="en-US" b="1" dirty="0"/>
              <a:t> TWO</a:t>
            </a:r>
            <a:endParaRPr lang="en-US" b="1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A958ED-CE0A-BE52-D51E-73E50E92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A2A493-F362-41F9-BEE2-D3CB655A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754681-47DF-3F86-8600-0A29F553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23</a:t>
            </a:fld>
            <a:endParaRPr lang="en-US" noProof="0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CE91BB-CFA9-31BE-A0CE-F033CC5E4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66" y="1897683"/>
            <a:ext cx="7458119" cy="4195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871B8C-F5D8-299B-A172-B7EEF0BBC652}"/>
              </a:ext>
            </a:extLst>
          </p:cNvPr>
          <p:cNvSpPr txBox="1"/>
          <p:nvPr/>
        </p:nvSpPr>
        <p:spPr>
          <a:xfrm>
            <a:off x="731836" y="2095018"/>
            <a:ext cx="292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1us pulse</a:t>
            </a:r>
          </a:p>
        </p:txBody>
      </p:sp>
    </p:spTree>
    <p:extLst>
      <p:ext uri="{BB962C8B-B14F-4D97-AF65-F5344CB8AC3E}">
        <p14:creationId xmlns:p14="http://schemas.microsoft.com/office/powerpoint/2010/main" val="32680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92B2A-505F-4623-1391-034D54287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7AB235-2741-25D8-9C3B-14B913A7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Current Lab Setup and Its Limitations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59C879-21F6-ED79-025A-341BC6C01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4415127" cy="2397125"/>
          </a:xfrm>
        </p:spPr>
        <p:txBody>
          <a:bodyPr/>
          <a:lstStyle/>
          <a:p>
            <a:r>
              <a:rPr lang="en-US" noProof="0" dirty="0"/>
              <a:t>Current lab setup: Separate SMUs and wave generator with manual probing</a:t>
            </a:r>
          </a:p>
          <a:p>
            <a:r>
              <a:rPr lang="en-US" noProof="0" dirty="0"/>
              <a:t>BUT: Becomes unpractical for crossbar arrays and scalable testing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3270BA-1577-7C11-0465-618245FA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D89C51-E104-E494-54CC-537190CC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90BC80-F6D2-17BD-5592-BF98C19A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3</a:t>
            </a:fld>
            <a:endParaRPr lang="en-US" noProof="0" dirty="0"/>
          </a:p>
        </p:txBody>
      </p:sp>
      <p:pic>
        <p:nvPicPr>
          <p:cNvPr id="8" name="Picture 7" descr="A close-up of a machine&#10;&#10;AI-generated content may be incorrect.">
            <a:extLst>
              <a:ext uri="{FF2B5EF4-FFF2-40B4-BE49-F238E27FC236}">
                <a16:creationId xmlns:a16="http://schemas.microsoft.com/office/drawing/2014/main" id="{684E2794-C87C-6704-1E31-4004C6415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224" y="1412875"/>
            <a:ext cx="6027938" cy="2464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58AC10-B66A-B032-739F-B6BFD75F0B45}"/>
              </a:ext>
            </a:extLst>
          </p:cNvPr>
          <p:cNvSpPr txBox="1"/>
          <p:nvPr/>
        </p:nvSpPr>
        <p:spPr>
          <a:xfrm>
            <a:off x="668532" y="4130141"/>
            <a:ext cx="939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noProof="0" dirty="0"/>
              <a:t>Need for new measurement system, capable of measuring larger arrays → </a:t>
            </a:r>
            <a:r>
              <a:rPr lang="en-US" noProof="0" dirty="0" err="1"/>
              <a:t>ArC</a:t>
            </a:r>
            <a:r>
              <a:rPr lang="en-US" noProof="0" dirty="0"/>
              <a:t> TWO  </a:t>
            </a:r>
          </a:p>
        </p:txBody>
      </p:sp>
      <p:pic>
        <p:nvPicPr>
          <p:cNvPr id="11" name="Picture 10" descr="A group of green electronic components&#10;&#10;AI-generated content may be incorrect.">
            <a:extLst>
              <a:ext uri="{FF2B5EF4-FFF2-40B4-BE49-F238E27FC236}">
                <a16:creationId xmlns:a16="http://schemas.microsoft.com/office/drawing/2014/main" id="{7279AE2A-FFA7-405F-F786-422BECA40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4" b="27447"/>
          <a:stretch>
            <a:fillRect/>
          </a:stretch>
        </p:blipFill>
        <p:spPr>
          <a:xfrm>
            <a:off x="8280117" y="4579342"/>
            <a:ext cx="3180045" cy="18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07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Table of 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dirty="0"/>
              <a:t>Motivation and Background</a:t>
            </a:r>
          </a:p>
          <a:p>
            <a:r>
              <a:rPr lang="en-US" dirty="0"/>
              <a:t>Methods</a:t>
            </a:r>
          </a:p>
          <a:p>
            <a:pPr marL="825500" lvl="1" indent="-285750">
              <a:buFont typeface="Arial" panose="020B0604020202020204" pitchFamily="34" charset="0"/>
              <a:buChar char="•"/>
            </a:pPr>
            <a:r>
              <a:rPr lang="en-US" dirty="0"/>
              <a:t>Device Technologies</a:t>
            </a:r>
          </a:p>
          <a:p>
            <a:pPr marL="82550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ArC</a:t>
            </a:r>
            <a:r>
              <a:rPr lang="en-US" dirty="0"/>
              <a:t> TWO platform</a:t>
            </a:r>
          </a:p>
          <a:p>
            <a:pPr marL="825500" lvl="1" indent="-285750">
              <a:buFont typeface="Arial" panose="020B0604020202020204" pitchFamily="34" charset="0"/>
              <a:buChar char="•"/>
            </a:pPr>
            <a:r>
              <a:rPr lang="en-US" dirty="0"/>
              <a:t>Code structure</a:t>
            </a:r>
          </a:p>
          <a:p>
            <a:r>
              <a:rPr lang="en-US" dirty="0"/>
              <a:t>Results and Discussion</a:t>
            </a:r>
          </a:p>
          <a:p>
            <a:pPr marL="825500" lvl="1" indent="-285750">
              <a:buFont typeface="Arial" panose="020B0604020202020204" pitchFamily="34" charset="0"/>
              <a:buChar char="•"/>
            </a:pPr>
            <a:r>
              <a:rPr lang="en-US" dirty="0"/>
              <a:t>IV</a:t>
            </a:r>
          </a:p>
          <a:p>
            <a:pPr marL="825500" lvl="1" indent="-285750">
              <a:buFont typeface="Arial" panose="020B0604020202020204" pitchFamily="34" charset="0"/>
              <a:buChar char="•"/>
            </a:pPr>
            <a:r>
              <a:rPr lang="en-US" dirty="0"/>
              <a:t>Pulse-based measurements</a:t>
            </a:r>
          </a:p>
          <a:p>
            <a:pPr marL="82550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ArC</a:t>
            </a:r>
            <a:r>
              <a:rPr lang="en-US" dirty="0"/>
              <a:t> TWO Nonidealities</a:t>
            </a:r>
          </a:p>
          <a:p>
            <a:r>
              <a:rPr lang="en-US" dirty="0"/>
              <a:t>Conclusion and Future Work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F9D96-1AFA-40BA-BAE5-8D745FEC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Methods: Device Technologies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0C9CD-6F3E-4243-AF8B-598CBE0FF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656431"/>
            <a:ext cx="3947908" cy="4680000"/>
          </a:xfrm>
        </p:spPr>
        <p:txBody>
          <a:bodyPr/>
          <a:lstStyle/>
          <a:p>
            <a:pPr marL="0" indent="0">
              <a:buNone/>
            </a:pPr>
            <a:r>
              <a:rPr lang="en-US" b="1" noProof="0" dirty="0"/>
              <a:t>Valence Change Memory (VCM)</a:t>
            </a:r>
          </a:p>
          <a:p>
            <a:r>
              <a:rPr lang="en-US" noProof="0" dirty="0"/>
              <a:t>Utilizes conductive filament formation using oxygen vacancies</a:t>
            </a:r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000522-08D1-4C97-AE24-545093D7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5DECAF-74B9-42C9-91F9-16811C11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90BB4-CA1A-4AB3-997F-BC93DE23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5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22309E-58E9-8216-DAB8-1803EBE2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49" y="2727428"/>
            <a:ext cx="3062557" cy="2355285"/>
          </a:xfrm>
          <a:prstGeom prst="rect">
            <a:avLst/>
          </a:prstGeom>
        </p:spPr>
      </p:pic>
      <p:pic>
        <p:nvPicPr>
          <p:cNvPr id="12" name="Picture 11" descr="Diagram of a diagram of a tin&#10;&#10;AI-generated content may be incorrect.">
            <a:extLst>
              <a:ext uri="{FF2B5EF4-FFF2-40B4-BE49-F238E27FC236}">
                <a16:creationId xmlns:a16="http://schemas.microsoft.com/office/drawing/2014/main" id="{E4F283B3-7FFC-7223-D371-EA3109B9C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09" t="2591" r="3397" b="309"/>
          <a:stretch>
            <a:fillRect/>
          </a:stretch>
        </p:blipFill>
        <p:spPr>
          <a:xfrm>
            <a:off x="687957" y="2645178"/>
            <a:ext cx="3746020" cy="1617203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8837FD0A-AD35-BBB7-FA9A-D8F8B436C67E}"/>
              </a:ext>
            </a:extLst>
          </p:cNvPr>
          <p:cNvSpPr txBox="1">
            <a:spLocks/>
          </p:cNvSpPr>
          <p:nvPr/>
        </p:nvSpPr>
        <p:spPr>
          <a:xfrm>
            <a:off x="6095999" y="1649068"/>
            <a:ext cx="3947908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noProof="0" dirty="0"/>
              <a:t>Ferroelectric Tunnel Junction (FTJ)</a:t>
            </a:r>
          </a:p>
          <a:p>
            <a:r>
              <a:rPr lang="en-US" noProof="0" dirty="0"/>
              <a:t>Utilizes polarization direction of ferroelectric materials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noProof="0" dirty="0"/>
          </a:p>
          <a:p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323065-74EF-6733-1AE4-108E58616E1D}"/>
              </a:ext>
            </a:extLst>
          </p:cNvPr>
          <p:cNvSpPr txBox="1"/>
          <p:nvPr/>
        </p:nvSpPr>
        <p:spPr>
          <a:xfrm>
            <a:off x="687957" y="4293067"/>
            <a:ext cx="5583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Adapted from Kumar et al., Ceramics International, 2017</a:t>
            </a:r>
            <a:endParaRPr lang="de-CH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7C5C7-1081-6270-F3D4-E2E3DBC21E47}"/>
              </a:ext>
            </a:extLst>
          </p:cNvPr>
          <p:cNvSpPr txBox="1"/>
          <p:nvPr/>
        </p:nvSpPr>
        <p:spPr>
          <a:xfrm>
            <a:off x="4843647" y="5089561"/>
            <a:ext cx="6094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sz="1400" noProof="0" dirty="0" err="1"/>
              <a:t>eproduced</a:t>
            </a:r>
            <a:r>
              <a:rPr lang="en-US" sz="1400" noProof="0" dirty="0"/>
              <a:t> from NEO lectures notes, 2025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58E8190-F7D5-7A34-2152-008B9C658A63}"/>
              </a:ext>
            </a:extLst>
          </p:cNvPr>
          <p:cNvSpPr txBox="1">
            <a:spLocks/>
          </p:cNvSpPr>
          <p:nvPr/>
        </p:nvSpPr>
        <p:spPr>
          <a:xfrm>
            <a:off x="731837" y="963370"/>
            <a:ext cx="10473876" cy="1632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Memristive</a:t>
            </a:r>
            <a:r>
              <a:rPr lang="en-US" dirty="0"/>
              <a:t> devices: passive circuit element allows for tunable resistance based on the history of applied voltage</a:t>
            </a:r>
          </a:p>
          <a:p>
            <a:endParaRPr lang="en-US" dirty="0"/>
          </a:p>
        </p:txBody>
      </p:sp>
      <p:pic>
        <p:nvPicPr>
          <p:cNvPr id="9" name="Picture 8" descr="A diagram of different colors&#10;&#10;AI-generated content may be incorrect.">
            <a:extLst>
              <a:ext uri="{FF2B5EF4-FFF2-40B4-BE49-F238E27FC236}">
                <a16:creationId xmlns:a16="http://schemas.microsoft.com/office/drawing/2014/main" id="{B12EC527-E081-0486-0C99-F68CEBD88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12" y="3298639"/>
            <a:ext cx="2658731" cy="1425176"/>
          </a:xfrm>
          <a:prstGeom prst="rect">
            <a:avLst/>
          </a:prstGeom>
        </p:spPr>
      </p:pic>
      <p:pic>
        <p:nvPicPr>
          <p:cNvPr id="14" name="Picture 13" descr="A diagram of a color scheme&#10;&#10;AI-generated content may be incorrect.">
            <a:extLst>
              <a:ext uri="{FF2B5EF4-FFF2-40B4-BE49-F238E27FC236}">
                <a16:creationId xmlns:a16="http://schemas.microsoft.com/office/drawing/2014/main" id="{595134F7-D3A2-5C97-903B-F28943C54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9" y="4706737"/>
            <a:ext cx="2278782" cy="15122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766914-92FE-E06D-0BF3-61BCC1D35E4B}"/>
              </a:ext>
            </a:extLst>
          </p:cNvPr>
          <p:cNvSpPr txBox="1"/>
          <p:nvPr/>
        </p:nvSpPr>
        <p:spPr>
          <a:xfrm>
            <a:off x="536289" y="6117979"/>
            <a:ext cx="2877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Adapted from Falcone et al., 2023</a:t>
            </a:r>
            <a:endParaRPr lang="de-CH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74A5D-0492-26D0-2103-8AD2CC78E242}"/>
              </a:ext>
            </a:extLst>
          </p:cNvPr>
          <p:cNvSpPr txBox="1"/>
          <p:nvPr/>
        </p:nvSpPr>
        <p:spPr>
          <a:xfrm>
            <a:off x="8413989" y="4717736"/>
            <a:ext cx="5583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 err="1"/>
              <a:t>Adapted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Bégon-</a:t>
            </a:r>
            <a:r>
              <a:rPr lang="fr-FR" sz="1400" dirty="0" err="1"/>
              <a:t>Lours</a:t>
            </a:r>
            <a:r>
              <a:rPr lang="fr-FR" sz="1400" dirty="0"/>
              <a:t> et al., 2024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463831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3C9A-11E3-9270-3675-183BD380A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AF427-3BBF-1100-EC5C-59A967DEA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Methods: </a:t>
            </a:r>
            <a:r>
              <a:rPr lang="en-US" noProof="0" dirty="0" err="1"/>
              <a:t>ArC</a:t>
            </a:r>
            <a:r>
              <a:rPr lang="en-US" noProof="0" dirty="0"/>
              <a:t> TWO platform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A75F01-2697-313E-400F-6F1A7A15B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6512341" cy="4680000"/>
          </a:xfrm>
        </p:spPr>
        <p:txBody>
          <a:bodyPr/>
          <a:lstStyle/>
          <a:p>
            <a:r>
              <a:rPr lang="en-US" noProof="0" dirty="0"/>
              <a:t>FPGA-based characterization system</a:t>
            </a:r>
          </a:p>
          <a:p>
            <a:r>
              <a:rPr lang="en-US" noProof="0" dirty="0"/>
              <a:t>64 independent analog SMU channels</a:t>
            </a:r>
            <a:r>
              <a:rPr lang="en-US" dirty="0"/>
              <a:t> (10mA per channel)</a:t>
            </a:r>
            <a:r>
              <a:rPr lang="en-US" noProof="0" dirty="0"/>
              <a:t> and pulse generators (40ns – inf pulse width)</a:t>
            </a:r>
          </a:p>
          <a:p>
            <a:r>
              <a:rPr lang="en-US" noProof="0" dirty="0"/>
              <a:t>32 digital outputs, arbitrary high/low at ±13.5V</a:t>
            </a:r>
          </a:p>
          <a:p>
            <a:r>
              <a:rPr lang="en-US" noProof="0" dirty="0"/>
              <a:t>32 digital I/</a:t>
            </a:r>
            <a:r>
              <a:rPr lang="en-US" noProof="0" dirty="0" err="1"/>
              <a:t>Os</a:t>
            </a:r>
            <a:r>
              <a:rPr lang="en-US" noProof="0" dirty="0"/>
              <a:t>, arbitrary high level at 1.8-5.5V</a:t>
            </a:r>
          </a:p>
          <a:p>
            <a:r>
              <a:rPr lang="en-US" noProof="0" dirty="0"/>
              <a:t>Modular daughterboard system (BNC, SMA, chip socket)</a:t>
            </a:r>
          </a:p>
          <a:p>
            <a:r>
              <a:rPr lang="en-US" noProof="0" dirty="0"/>
              <a:t>Hardware implementations based on Rust with wrapper Python API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47C1C-56A0-7CE8-2FCB-E281F8859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3A335D-5ADB-3DE2-D87E-E73AE9B6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31B7CB-7046-9517-7184-BBFFB101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6</a:t>
            </a:fld>
            <a:endParaRPr lang="en-US" noProof="0" dirty="0"/>
          </a:p>
        </p:txBody>
      </p:sp>
      <p:pic>
        <p:nvPicPr>
          <p:cNvPr id="8" name="Picture 7" descr="A group of green electronic components&#10;&#10;AI-generated content may be incorrect.">
            <a:extLst>
              <a:ext uri="{FF2B5EF4-FFF2-40B4-BE49-F238E27FC236}">
                <a16:creationId xmlns:a16="http://schemas.microsoft.com/office/drawing/2014/main" id="{2A0D24B1-50F3-5FD5-FCB8-E25082C92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30" y="894944"/>
            <a:ext cx="3946832" cy="5068111"/>
          </a:xfrm>
          <a:prstGeom prst="rect">
            <a:avLst/>
          </a:prstGeom>
        </p:spPr>
      </p:pic>
      <p:pic>
        <p:nvPicPr>
          <p:cNvPr id="10" name="Picture 9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23F75A7D-4C56-21EC-4B1B-5F6C90EE0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6" y="4428680"/>
            <a:ext cx="6349090" cy="1878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C7C535-15C6-CD29-4E15-9D0257752F33}"/>
              </a:ext>
            </a:extLst>
          </p:cNvPr>
          <p:cNvSpPr/>
          <p:nvPr/>
        </p:nvSpPr>
        <p:spPr>
          <a:xfrm>
            <a:off x="10714008" y="3096883"/>
            <a:ext cx="423577" cy="3881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9EECD-E05D-B942-46AE-B576A9C721B8}"/>
              </a:ext>
            </a:extLst>
          </p:cNvPr>
          <p:cNvSpPr txBox="1"/>
          <p:nvPr/>
        </p:nvSpPr>
        <p:spPr>
          <a:xfrm>
            <a:off x="11085692" y="3106311"/>
            <a:ext cx="91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highlight>
                  <a:srgbClr val="FFFF00"/>
                </a:highlight>
              </a:rPr>
              <a:t>FPGA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A65D82-2848-376B-94D9-EF647F5EB56E}"/>
              </a:ext>
            </a:extLst>
          </p:cNvPr>
          <p:cNvSpPr/>
          <p:nvPr/>
        </p:nvSpPr>
        <p:spPr>
          <a:xfrm>
            <a:off x="10925796" y="2168162"/>
            <a:ext cx="423577" cy="3881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C8AC7A-7CBC-D87A-D055-78F7DA2566F9}"/>
              </a:ext>
            </a:extLst>
          </p:cNvPr>
          <p:cNvSpPr/>
          <p:nvPr/>
        </p:nvSpPr>
        <p:spPr>
          <a:xfrm>
            <a:off x="10779692" y="3831509"/>
            <a:ext cx="423577" cy="3881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64B648-DD4D-EEB3-3370-F6FEF9AE7C1B}"/>
              </a:ext>
            </a:extLst>
          </p:cNvPr>
          <p:cNvSpPr txBox="1"/>
          <p:nvPr/>
        </p:nvSpPr>
        <p:spPr>
          <a:xfrm>
            <a:off x="11137584" y="3831509"/>
            <a:ext cx="106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highlight>
                  <a:srgbClr val="FFFF00"/>
                </a:highlight>
              </a:rPr>
              <a:t>USB 3.0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46D8D-B674-0E8B-DC42-82378C0F29B6}"/>
              </a:ext>
            </a:extLst>
          </p:cNvPr>
          <p:cNvSpPr txBox="1"/>
          <p:nvPr/>
        </p:nvSpPr>
        <p:spPr>
          <a:xfrm>
            <a:off x="11284689" y="2187019"/>
            <a:ext cx="9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highlight>
                  <a:srgbClr val="FFFF00"/>
                </a:highlight>
              </a:rPr>
              <a:t>Power</a:t>
            </a:r>
          </a:p>
          <a:p>
            <a:r>
              <a:rPr lang="de-CH" sz="1200" dirty="0">
                <a:highlight>
                  <a:srgbClr val="FFFF00"/>
                </a:highlight>
              </a:rPr>
              <a:t>Connector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3A089F-A060-F421-F25F-11CA217572BE}"/>
              </a:ext>
            </a:extLst>
          </p:cNvPr>
          <p:cNvSpPr/>
          <p:nvPr/>
        </p:nvSpPr>
        <p:spPr>
          <a:xfrm>
            <a:off x="8616539" y="2297597"/>
            <a:ext cx="1065818" cy="22397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F268F-B710-DD7F-B16F-A1517497AA35}"/>
              </a:ext>
            </a:extLst>
          </p:cNvPr>
          <p:cNvSpPr txBox="1"/>
          <p:nvPr/>
        </p:nvSpPr>
        <p:spPr>
          <a:xfrm>
            <a:off x="9652546" y="3192371"/>
            <a:ext cx="91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highlight>
                  <a:srgbClr val="FFFF00"/>
                </a:highlight>
              </a:rPr>
              <a:t>BNC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A1ABF6-1DCD-1460-3019-01E19C662B2F}"/>
              </a:ext>
            </a:extLst>
          </p:cNvPr>
          <p:cNvSpPr txBox="1"/>
          <p:nvPr/>
        </p:nvSpPr>
        <p:spPr>
          <a:xfrm>
            <a:off x="10380160" y="4906710"/>
            <a:ext cx="91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highlight>
                  <a:srgbClr val="FFFF00"/>
                </a:highlight>
              </a:rPr>
              <a:t>SMA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4B891A-E3D9-353A-9A22-565BF6EA2BF3}"/>
              </a:ext>
            </a:extLst>
          </p:cNvPr>
          <p:cNvSpPr/>
          <p:nvPr/>
        </p:nvSpPr>
        <p:spPr>
          <a:xfrm>
            <a:off x="8329834" y="4585855"/>
            <a:ext cx="2050325" cy="10309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97DFAF-5F3F-075E-8BB3-2DBEC138BB2D}"/>
              </a:ext>
            </a:extLst>
          </p:cNvPr>
          <p:cNvSpPr/>
          <p:nvPr/>
        </p:nvSpPr>
        <p:spPr>
          <a:xfrm>
            <a:off x="8329280" y="1198561"/>
            <a:ext cx="2050325" cy="10309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E941BD-8486-0694-AF57-15E0872D0AFD}"/>
              </a:ext>
            </a:extLst>
          </p:cNvPr>
          <p:cNvSpPr txBox="1"/>
          <p:nvPr/>
        </p:nvSpPr>
        <p:spPr>
          <a:xfrm>
            <a:off x="10347250" y="1349261"/>
            <a:ext cx="9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highlight>
                  <a:srgbClr val="FFFF00"/>
                </a:highlight>
              </a:rPr>
              <a:t>Chip Socket</a:t>
            </a:r>
          </a:p>
        </p:txBody>
      </p:sp>
    </p:spTree>
    <p:extLst>
      <p:ext uri="{BB962C8B-B14F-4D97-AF65-F5344CB8AC3E}">
        <p14:creationId xmlns:p14="http://schemas.microsoft.com/office/powerpoint/2010/main" val="125982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B7EFA-F391-EF46-C622-7467F468C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4DBA6-A680-FA01-5972-5956E712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828674"/>
          </a:xfrm>
        </p:spPr>
        <p:txBody>
          <a:bodyPr/>
          <a:lstStyle/>
          <a:p>
            <a:r>
              <a:rPr lang="en-US" dirty="0"/>
              <a:t>Methods</a:t>
            </a:r>
            <a:r>
              <a:rPr lang="en-US" noProof="0" dirty="0"/>
              <a:t>: Code Structure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DFADDC-FC03-9A66-58DB-5E1A54B37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A05A4E-D587-EC02-9489-46899398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B0B36B-0100-38F1-9A99-5D4D5DAF2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628CA52B-856A-3FF4-13B2-AFBF53767F2D}"/>
              </a:ext>
            </a:extLst>
          </p:cNvPr>
          <p:cNvSpPr txBox="1">
            <a:spLocks/>
          </p:cNvSpPr>
          <p:nvPr/>
        </p:nvSpPr>
        <p:spPr>
          <a:xfrm>
            <a:off x="731838" y="1412875"/>
            <a:ext cx="4654882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19E60134-F43E-C793-0458-1960213C6B5D}"/>
              </a:ext>
            </a:extLst>
          </p:cNvPr>
          <p:cNvSpPr txBox="1">
            <a:spLocks/>
          </p:cNvSpPr>
          <p:nvPr/>
        </p:nvSpPr>
        <p:spPr>
          <a:xfrm>
            <a:off x="731838" y="1412874"/>
            <a:ext cx="9220030" cy="48902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Overview</a:t>
            </a:r>
            <a:endParaRPr lang="en-US" b="1" noProof="0" dirty="0"/>
          </a:p>
          <a:p>
            <a:r>
              <a:rPr lang="en-US" dirty="0"/>
              <a:t>Automated measurement framework for</a:t>
            </a:r>
            <a:r>
              <a:rPr lang="en-US" noProof="0" dirty="0"/>
              <a:t> pulse-based protocols and IV measurement with visualization tools</a:t>
            </a:r>
          </a:p>
          <a:p>
            <a:r>
              <a:rPr lang="en-US" noProof="0" dirty="0"/>
              <a:t>Implemented single device protocols:</a:t>
            </a:r>
          </a:p>
          <a:p>
            <a:pPr lvl="1"/>
            <a:r>
              <a:rPr lang="en-US" noProof="0" dirty="0"/>
              <a:t>IV measurement</a:t>
            </a:r>
          </a:p>
          <a:p>
            <a:pPr lvl="1"/>
            <a:r>
              <a:rPr lang="en-US" dirty="0"/>
              <a:t>P</a:t>
            </a:r>
            <a:r>
              <a:rPr lang="en-US" noProof="0" dirty="0" err="1"/>
              <a:t>ulse</a:t>
            </a:r>
            <a:r>
              <a:rPr lang="en-US" noProof="0" dirty="0"/>
              <a:t>-based measurements</a:t>
            </a:r>
          </a:p>
          <a:p>
            <a:pPr lvl="2"/>
            <a:r>
              <a:rPr lang="en-US" noProof="0" dirty="0"/>
              <a:t>LTP/LTD (gradual switching)</a:t>
            </a:r>
          </a:p>
          <a:p>
            <a:pPr lvl="2"/>
            <a:r>
              <a:rPr lang="en-US" noProof="0" dirty="0"/>
              <a:t>Retention</a:t>
            </a:r>
          </a:p>
          <a:p>
            <a:pPr lvl="2"/>
            <a:r>
              <a:rPr lang="en-US" noProof="0" dirty="0"/>
              <a:t>Endurance</a:t>
            </a:r>
          </a:p>
          <a:p>
            <a:r>
              <a:rPr lang="en-US" noProof="0" dirty="0"/>
              <a:t>Crossbar module (proof of concept):</a:t>
            </a:r>
          </a:p>
          <a:p>
            <a:pPr lvl="1"/>
            <a:r>
              <a:rPr lang="en-US" noProof="0" dirty="0"/>
              <a:t>Handles correct addressing of channels</a:t>
            </a:r>
          </a:p>
          <a:p>
            <a:pPr lvl="1"/>
            <a:r>
              <a:rPr lang="en-US" dirty="0"/>
              <a:t>Methods for reading at single crosspoint/all devices using mitigation schemes</a:t>
            </a:r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4879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04EB4-C57B-BD5B-6B25-F7CCEBEC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EC01C-9F9A-7598-C8D5-D90D03C77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828674"/>
          </a:xfrm>
        </p:spPr>
        <p:txBody>
          <a:bodyPr/>
          <a:lstStyle/>
          <a:p>
            <a:r>
              <a:rPr lang="en-US" dirty="0"/>
              <a:t>Methods</a:t>
            </a:r>
            <a:r>
              <a:rPr lang="en-US" noProof="0" dirty="0"/>
              <a:t>: Code Structure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522731-655B-B9D4-0837-CC89CB1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BBEDF9-2923-0865-9853-4ACF25D9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326F2B-08F1-C170-37CD-C6F1C5FB4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6963A62-99BE-D6FC-2BC0-1E92900EDF56}"/>
              </a:ext>
            </a:extLst>
          </p:cNvPr>
          <p:cNvSpPr txBox="1">
            <a:spLocks/>
          </p:cNvSpPr>
          <p:nvPr/>
        </p:nvSpPr>
        <p:spPr>
          <a:xfrm>
            <a:off x="731838" y="1412875"/>
            <a:ext cx="4654882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B1B728B2-8963-E774-5517-ED0A0220740C}"/>
              </a:ext>
            </a:extLst>
          </p:cNvPr>
          <p:cNvSpPr txBox="1">
            <a:spLocks/>
          </p:cNvSpPr>
          <p:nvPr/>
        </p:nvSpPr>
        <p:spPr>
          <a:xfrm>
            <a:off x="731838" y="1412875"/>
            <a:ext cx="5167036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Measurement Flow</a:t>
            </a:r>
            <a:endParaRPr lang="en-US" dirty="0"/>
          </a:p>
          <a:p>
            <a:pPr marL="266700" lvl="1" indent="0">
              <a:buNone/>
            </a:pPr>
            <a:endParaRPr lang="en-US" dirty="0"/>
          </a:p>
        </p:txBody>
      </p:sp>
      <p:pic>
        <p:nvPicPr>
          <p:cNvPr id="15" name="Picture 1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9A2084A-80D7-406C-50DA-4294C4AA7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42"/>
          <a:stretch>
            <a:fillRect/>
          </a:stretch>
        </p:blipFill>
        <p:spPr>
          <a:xfrm>
            <a:off x="6446154" y="4139629"/>
            <a:ext cx="4265762" cy="18076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DE7793-E946-1812-D123-F08170E3DF5F}"/>
              </a:ext>
            </a:extLst>
          </p:cNvPr>
          <p:cNvCxnSpPr>
            <a:cxnSpLocks/>
          </p:cNvCxnSpPr>
          <p:nvPr/>
        </p:nvCxnSpPr>
        <p:spPr>
          <a:xfrm flipH="1">
            <a:off x="2812648" y="3541853"/>
            <a:ext cx="775504" cy="33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42AD07-2D07-5741-6DDA-1690244608F4}"/>
              </a:ext>
            </a:extLst>
          </p:cNvPr>
          <p:cNvCxnSpPr>
            <a:cxnSpLocks/>
          </p:cNvCxnSpPr>
          <p:nvPr/>
        </p:nvCxnSpPr>
        <p:spPr>
          <a:xfrm flipH="1">
            <a:off x="8831484" y="3541853"/>
            <a:ext cx="1122744" cy="35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39ECE5F-97BF-105D-36AA-FD74CDC35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2253581"/>
              </p:ext>
            </p:extLst>
          </p:nvPr>
        </p:nvGraphicFramePr>
        <p:xfrm>
          <a:off x="731837" y="1897783"/>
          <a:ext cx="9980079" cy="2160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4A94387-520F-E81F-FF4D-B9EC0D2097CC}"/>
              </a:ext>
            </a:extLst>
          </p:cNvPr>
          <p:cNvSpPr txBox="1"/>
          <p:nvPr/>
        </p:nvSpPr>
        <p:spPr>
          <a:xfrm>
            <a:off x="844687" y="2142145"/>
            <a:ext cx="161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IV or Pulse</a:t>
            </a:r>
          </a:p>
        </p:txBody>
      </p:sp>
      <p:pic>
        <p:nvPicPr>
          <p:cNvPr id="14" name="Picture 13" descr="A graph with a red line&#10;&#10;AI-generated content may be incorrect.">
            <a:extLst>
              <a:ext uri="{FF2B5EF4-FFF2-40B4-BE49-F238E27FC236}">
                <a16:creationId xmlns:a16="http://schemas.microsoft.com/office/drawing/2014/main" id="{0892710D-4CBD-18F5-C13C-3521908E7E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6" y="4058559"/>
            <a:ext cx="3969561" cy="196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4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D87AB-64A7-FC1D-8A63-961CE2FC7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3BDED-B5DF-939D-C2C8-6F2FA389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</a:t>
            </a:r>
            <a:r>
              <a:rPr lang="en-US" noProof="0" dirty="0"/>
              <a:t> Arbitrary Pulsing Framework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7902E2-B78A-6861-CA62-84FCA08CA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5927380" cy="468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Arbitrary Pulsing Parameter Diagram</a:t>
            </a:r>
          </a:p>
          <a:p>
            <a:r>
              <a:rPr lang="en-US" dirty="0"/>
              <a:t>Pulse type</a:t>
            </a:r>
          </a:p>
          <a:p>
            <a:pPr lvl="1"/>
            <a:r>
              <a:rPr lang="en-US" dirty="0"/>
              <a:t>Write or read</a:t>
            </a:r>
          </a:p>
          <a:p>
            <a:r>
              <a:rPr lang="en-US" dirty="0"/>
              <a:t>Amplitude</a:t>
            </a:r>
          </a:p>
          <a:p>
            <a:pPr lvl="1"/>
            <a:r>
              <a:rPr lang="en-US" dirty="0"/>
              <a:t>±13.5 V</a:t>
            </a:r>
          </a:p>
          <a:p>
            <a:r>
              <a:rPr lang="en-US" dirty="0"/>
              <a:t>Pulse Width</a:t>
            </a:r>
          </a:p>
          <a:p>
            <a:pPr lvl="1"/>
            <a:r>
              <a:rPr lang="en-US" dirty="0"/>
              <a:t>Write: Minimum 40ns</a:t>
            </a:r>
          </a:p>
          <a:p>
            <a:pPr lvl="1"/>
            <a:r>
              <a:rPr lang="en-US" dirty="0"/>
              <a:t>Read: Fixed at 500us</a:t>
            </a:r>
          </a:p>
          <a:p>
            <a:r>
              <a:rPr lang="en-US" dirty="0"/>
              <a:t>Delay</a:t>
            </a:r>
          </a:p>
          <a:p>
            <a:pPr lvl="1"/>
            <a:r>
              <a:rPr lang="en-US" dirty="0"/>
              <a:t>Delay </a:t>
            </a:r>
            <a:r>
              <a:rPr lang="en-US" b="1" dirty="0"/>
              <a:t>after</a:t>
            </a:r>
            <a:r>
              <a:rPr lang="en-US" dirty="0"/>
              <a:t> pulse</a:t>
            </a:r>
          </a:p>
          <a:p>
            <a:pPr marL="285750" indent="-285750"/>
            <a:endParaRPr lang="de-CH" dirty="0"/>
          </a:p>
          <a:p>
            <a:pPr marL="285750" indent="-285750"/>
            <a:r>
              <a:rPr lang="de-CH" dirty="0"/>
              <a:t>Basis for all pulsing protocols </a:t>
            </a:r>
          </a:p>
          <a:p>
            <a:pPr marL="285750" indent="-285750"/>
            <a:r>
              <a:rPr lang="de-CH" dirty="0"/>
              <a:t>Arbitrary blocks for sequence generation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A23CC-4F79-87AB-EFA2-6ADA34A7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D-ITET – INTERNAL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084F40-DDF7-3BC6-EDFC-F2A87095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15.06.2025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58EF83-0A1C-5DAB-4043-D51FFBE80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en-US" noProof="0" smtClean="0"/>
              <a:t>9</a:t>
            </a:fld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5CDC1E-FA6A-4EBB-7E07-4C864EFF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353" y="2494426"/>
            <a:ext cx="7079826" cy="251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87175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Präsentation2" id="{1321EF9B-D0C2-B940-BAF0-923936C95B7C}" vid="{0165591E-D8AE-AE49-AAAE-F458C46D785B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db9abfe-5ce8-4f76-8b99-8770d1465f3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1B9433BA6EFD44588358D008DB0055B" ma:contentTypeVersion="9" ma:contentTypeDescription="Ein neues Dokument erstellen." ma:contentTypeScope="" ma:versionID="0fac28cf0720021b08fa5656c7c4b8ea">
  <xsd:schema xmlns:xsd="http://www.w3.org/2001/XMLSchema" xmlns:xs="http://www.w3.org/2001/XMLSchema" xmlns:p="http://schemas.microsoft.com/office/2006/metadata/properties" xmlns:ns3="2db9abfe-5ce8-4f76-8b99-8770d1465f3d" xmlns:ns4="40b76bbe-d29f-40a3-969d-52502d80ee57" targetNamespace="http://schemas.microsoft.com/office/2006/metadata/properties" ma:root="true" ma:fieldsID="fd5eee9801e217f6860d2a2efe298b0e" ns3:_="" ns4:_="">
    <xsd:import namespace="2db9abfe-5ce8-4f76-8b99-8770d1465f3d"/>
    <xsd:import namespace="40b76bbe-d29f-40a3-969d-52502d80ee5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b9abfe-5ce8-4f76-8b99-8770d1465f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b76bbe-d29f-40a3-969d-52502d80ee5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20E1F1-4D56-48E5-B15E-5048692B85BB}">
  <ds:schemaRefs>
    <ds:schemaRef ds:uri="2db9abfe-5ce8-4f76-8b99-8770d1465f3d"/>
    <ds:schemaRef ds:uri="http://purl.org/dc/dcmitype/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0b76bbe-d29f-40a3-969d-52502d80ee57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D9B40BF-D2D5-40A6-A3F9-084C2630374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467DCA-B3D8-466D-A169-3F352FBE5E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b9abfe-5ce8-4f76-8b99-8770d1465f3d"/>
    <ds:schemaRef ds:uri="40b76bbe-d29f-40a3-969d-52502d80ee5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634a6ec-a266-45a3-ab14-74c4211fc582}" enabled="0" method="" siteId="{9634a6ec-a266-45a3-ab14-74c4211fc58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eth_pp_praesentation_mit_klassifizierung</Template>
  <TotalTime>151</TotalTime>
  <Words>1276</Words>
  <Application>Microsoft Office PowerPoint</Application>
  <PresentationFormat>Widescreen</PresentationFormat>
  <Paragraphs>306</Paragraphs>
  <Slides>23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Cambria Math</vt:lpstr>
      <vt:lpstr>Symbol</vt:lpstr>
      <vt:lpstr>ETH Zürich</vt:lpstr>
      <vt:lpstr>Design and Validation of a Framework for Emerging Nanoscale Memory Characterization on an FPGA Platform</vt:lpstr>
      <vt:lpstr>Motivation</vt:lpstr>
      <vt:lpstr>Current Lab Setup and Its Limitations</vt:lpstr>
      <vt:lpstr>Table of Contents</vt:lpstr>
      <vt:lpstr>Methods: Device Technologies</vt:lpstr>
      <vt:lpstr>Methods: ArC TWO platform</vt:lpstr>
      <vt:lpstr>Methods: Code Structure</vt:lpstr>
      <vt:lpstr>Methods: Code Structure</vt:lpstr>
      <vt:lpstr>Methods: Arbitrary Pulsing Framework </vt:lpstr>
      <vt:lpstr>Methods: Arbitrary Pulsing Framework</vt:lpstr>
      <vt:lpstr>Results: IV </vt:lpstr>
      <vt:lpstr>Results: LTP/LTD</vt:lpstr>
      <vt:lpstr>Results: LTP/LTD </vt:lpstr>
      <vt:lpstr>Results: ArC TWO Nonidealities  </vt:lpstr>
      <vt:lpstr>Results: ArC TWO Nonidealities </vt:lpstr>
      <vt:lpstr>Conclusion and Future Work</vt:lpstr>
      <vt:lpstr>Q&amp;A</vt:lpstr>
      <vt:lpstr>Back up slides</vt:lpstr>
      <vt:lpstr>Results: LTP/LTD </vt:lpstr>
      <vt:lpstr>Results: Retention</vt:lpstr>
      <vt:lpstr>Results: Endurance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  Jeff</dc:creator>
  <cp:lastModifiedBy>Ren  Jeff</cp:lastModifiedBy>
  <cp:revision>6</cp:revision>
  <dcterms:created xsi:type="dcterms:W3CDTF">2025-06-23T11:21:15Z</dcterms:created>
  <dcterms:modified xsi:type="dcterms:W3CDTF">2025-07-02T14:04:24Z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0x010100C1B9433BA6EFD44588358D008DB0055B</vt:lpwstr>
  </property>
</Properties>
</file>